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Noticia Text Bold" panose="020B0604020202020204" charset="-94"/>
      <p:regular r:id="rId22"/>
    </p:embeddedFont>
    <p:embeddedFont>
      <p:font typeface="Noticia Text" panose="020B0604020202020204" charset="-94"/>
      <p:regular r:id="rId23"/>
    </p:embeddedFont>
    <p:embeddedFont>
      <p:font typeface="Noticia Text Bold Italics" panose="020B0604020202020204" charset="-94"/>
      <p:regular r:id="rId24"/>
    </p:embeddedFont>
    <p:embeddedFont>
      <p:font typeface="Calibri" panose="020F0502020204030204" pitchFamily="34" charset="0"/>
      <p:regular r:id="rId25"/>
      <p:bold r:id="rId26"/>
      <p:italic r:id="rId27"/>
      <p:boldItalic r:id="rId28"/>
    </p:embeddedFont>
    <p:embeddedFont>
      <p:font typeface="Eczar Semi-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sp>
        <p:nvSpPr>
          <p:cNvPr id="2" name="Freeform 2"/>
          <p:cNvSpPr/>
          <p:nvPr/>
        </p:nvSpPr>
        <p:spPr>
          <a:xfrm rot="-5400000">
            <a:off x="154188" y="-4253626"/>
            <a:ext cx="15543267" cy="20724356"/>
          </a:xfrm>
          <a:custGeom>
            <a:avLst/>
            <a:gdLst/>
            <a:ahLst/>
            <a:cxnLst/>
            <a:rect l="l" t="t" r="r" b="b"/>
            <a:pathLst>
              <a:path w="15543267" h="20724356">
                <a:moveTo>
                  <a:pt x="0" y="0"/>
                </a:moveTo>
                <a:lnTo>
                  <a:pt x="15543267" y="0"/>
                </a:lnTo>
                <a:lnTo>
                  <a:pt x="15543267" y="20724356"/>
                </a:lnTo>
                <a:lnTo>
                  <a:pt x="0" y="207243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481901" y="1295289"/>
            <a:ext cx="15324198" cy="7696422"/>
            <a:chOff x="0" y="0"/>
            <a:chExt cx="5444956" cy="2734674"/>
          </a:xfrm>
        </p:grpSpPr>
        <p:sp>
          <p:nvSpPr>
            <p:cNvPr id="4" name="Freeform 4"/>
            <p:cNvSpPr/>
            <p:nvPr/>
          </p:nvSpPr>
          <p:spPr>
            <a:xfrm>
              <a:off x="0" y="0"/>
              <a:ext cx="5444956" cy="2734674"/>
            </a:xfrm>
            <a:custGeom>
              <a:avLst/>
              <a:gdLst/>
              <a:ahLst/>
              <a:cxnLst/>
              <a:rect l="l" t="t" r="r" b="b"/>
              <a:pathLst>
                <a:path w="5444956" h="2734674">
                  <a:moveTo>
                    <a:pt x="10104" y="0"/>
                  </a:moveTo>
                  <a:lnTo>
                    <a:pt x="5434852" y="0"/>
                  </a:lnTo>
                  <a:cubicBezTo>
                    <a:pt x="5440433" y="0"/>
                    <a:pt x="5444956" y="4524"/>
                    <a:pt x="5444956" y="10104"/>
                  </a:cubicBezTo>
                  <a:lnTo>
                    <a:pt x="5444956" y="2724570"/>
                  </a:lnTo>
                  <a:cubicBezTo>
                    <a:pt x="5444956" y="2727249"/>
                    <a:pt x="5443892" y="2729819"/>
                    <a:pt x="5441997" y="2731714"/>
                  </a:cubicBezTo>
                  <a:cubicBezTo>
                    <a:pt x="5440102" y="2733609"/>
                    <a:pt x="5437532" y="2734674"/>
                    <a:pt x="5434852" y="2734674"/>
                  </a:cubicBezTo>
                  <a:lnTo>
                    <a:pt x="10104" y="2734674"/>
                  </a:lnTo>
                  <a:cubicBezTo>
                    <a:pt x="4524" y="2734674"/>
                    <a:pt x="0" y="2730150"/>
                    <a:pt x="0" y="2724570"/>
                  </a:cubicBezTo>
                  <a:lnTo>
                    <a:pt x="0" y="10104"/>
                  </a:lnTo>
                  <a:cubicBezTo>
                    <a:pt x="0" y="4524"/>
                    <a:pt x="4524" y="0"/>
                    <a:pt x="10104" y="0"/>
                  </a:cubicBezTo>
                  <a:close/>
                </a:path>
              </a:pathLst>
            </a:custGeom>
            <a:solidFill>
              <a:srgbClr val="FFFBEF">
                <a:alpha val="76863"/>
              </a:srgbClr>
            </a:solidFill>
            <a:ln cap="sq">
              <a:noFill/>
              <a:prstDash val="solid"/>
              <a:miter/>
            </a:ln>
          </p:spPr>
        </p:sp>
        <p:sp>
          <p:nvSpPr>
            <p:cNvPr id="5" name="TextBox 5"/>
            <p:cNvSpPr txBox="1"/>
            <p:nvPr/>
          </p:nvSpPr>
          <p:spPr>
            <a:xfrm>
              <a:off x="0" y="-28575"/>
              <a:ext cx="5444956" cy="2763249"/>
            </a:xfrm>
            <a:prstGeom prst="rect">
              <a:avLst/>
            </a:prstGeom>
          </p:spPr>
          <p:txBody>
            <a:bodyPr lIns="30996" tIns="30996" rIns="30996" bIns="30996" rtlCol="0" anchor="ctr"/>
            <a:lstStyle/>
            <a:p>
              <a:pPr algn="ctr">
                <a:lnSpc>
                  <a:spcPts val="2228"/>
                </a:lnSpc>
              </a:pPr>
              <a:endParaRPr/>
            </a:p>
          </p:txBody>
        </p:sp>
      </p:grpSp>
      <p:grpSp>
        <p:nvGrpSpPr>
          <p:cNvPr id="6" name="Group 6"/>
          <p:cNvGrpSpPr/>
          <p:nvPr/>
        </p:nvGrpSpPr>
        <p:grpSpPr>
          <a:xfrm rot="26382">
            <a:off x="2351851" y="2176273"/>
            <a:ext cx="13584298" cy="5171526"/>
            <a:chOff x="0" y="0"/>
            <a:chExt cx="1511107" cy="575277"/>
          </a:xfrm>
        </p:grpSpPr>
        <p:sp>
          <p:nvSpPr>
            <p:cNvPr id="7" name="Freeform 7"/>
            <p:cNvSpPr/>
            <p:nvPr/>
          </p:nvSpPr>
          <p:spPr>
            <a:xfrm>
              <a:off x="0" y="0"/>
              <a:ext cx="1511107" cy="575277"/>
            </a:xfrm>
            <a:custGeom>
              <a:avLst/>
              <a:gdLst/>
              <a:ahLst/>
              <a:cxnLst/>
              <a:rect l="l" t="t" r="r" b="b"/>
              <a:pathLst>
                <a:path w="1511107" h="575277">
                  <a:moveTo>
                    <a:pt x="11398" y="0"/>
                  </a:moveTo>
                  <a:lnTo>
                    <a:pt x="1499708" y="0"/>
                  </a:lnTo>
                  <a:cubicBezTo>
                    <a:pt x="1502731" y="0"/>
                    <a:pt x="1505631" y="1201"/>
                    <a:pt x="1507768" y="3338"/>
                  </a:cubicBezTo>
                  <a:cubicBezTo>
                    <a:pt x="1509906" y="5476"/>
                    <a:pt x="1511107" y="8375"/>
                    <a:pt x="1511107" y="11398"/>
                  </a:cubicBezTo>
                  <a:lnTo>
                    <a:pt x="1511107" y="563878"/>
                  </a:lnTo>
                  <a:cubicBezTo>
                    <a:pt x="1511107" y="570173"/>
                    <a:pt x="1506004" y="575277"/>
                    <a:pt x="1499708" y="575277"/>
                  </a:cubicBezTo>
                  <a:lnTo>
                    <a:pt x="11398" y="575277"/>
                  </a:lnTo>
                  <a:cubicBezTo>
                    <a:pt x="5103" y="575277"/>
                    <a:pt x="0" y="570173"/>
                    <a:pt x="0" y="563878"/>
                  </a:cubicBezTo>
                  <a:lnTo>
                    <a:pt x="0" y="11398"/>
                  </a:lnTo>
                  <a:cubicBezTo>
                    <a:pt x="0" y="5103"/>
                    <a:pt x="5103" y="0"/>
                    <a:pt x="11398" y="0"/>
                  </a:cubicBezTo>
                  <a:close/>
                </a:path>
              </a:pathLst>
            </a:custGeom>
            <a:solidFill>
              <a:srgbClr val="CCADCC"/>
            </a:solidFill>
            <a:ln cap="sq">
              <a:noFill/>
              <a:prstDash val="solid"/>
              <a:miter/>
            </a:ln>
          </p:spPr>
        </p:sp>
        <p:sp>
          <p:nvSpPr>
            <p:cNvPr id="8" name="TextBox 8"/>
            <p:cNvSpPr txBox="1"/>
            <p:nvPr/>
          </p:nvSpPr>
          <p:spPr>
            <a:xfrm>
              <a:off x="0" y="-47625"/>
              <a:ext cx="1511107" cy="622902"/>
            </a:xfrm>
            <a:prstGeom prst="rect">
              <a:avLst/>
            </a:prstGeom>
          </p:spPr>
          <p:txBody>
            <a:bodyPr lIns="49938" tIns="49938" rIns="49938" bIns="49938" rtlCol="0" anchor="ctr"/>
            <a:lstStyle/>
            <a:p>
              <a:pPr algn="ctr">
                <a:lnSpc>
                  <a:spcPts val="3589"/>
                </a:lnSpc>
              </a:pPr>
              <a:endParaRPr/>
            </a:p>
          </p:txBody>
        </p:sp>
      </p:grpSp>
      <p:grpSp>
        <p:nvGrpSpPr>
          <p:cNvPr id="9" name="Group 9"/>
          <p:cNvGrpSpPr/>
          <p:nvPr/>
        </p:nvGrpSpPr>
        <p:grpSpPr>
          <a:xfrm rot="26382">
            <a:off x="2743201" y="2592274"/>
            <a:ext cx="12801516" cy="4350147"/>
            <a:chOff x="0" y="0"/>
            <a:chExt cx="1424031" cy="483907"/>
          </a:xfrm>
        </p:grpSpPr>
        <p:sp>
          <p:nvSpPr>
            <p:cNvPr id="10" name="Freeform 10"/>
            <p:cNvSpPr/>
            <p:nvPr/>
          </p:nvSpPr>
          <p:spPr>
            <a:xfrm>
              <a:off x="0" y="0"/>
              <a:ext cx="1424031" cy="483907"/>
            </a:xfrm>
            <a:custGeom>
              <a:avLst/>
              <a:gdLst/>
              <a:ahLst/>
              <a:cxnLst/>
              <a:rect l="l" t="t" r="r" b="b"/>
              <a:pathLst>
                <a:path w="1424031" h="483907">
                  <a:moveTo>
                    <a:pt x="12095" y="0"/>
                  </a:moveTo>
                  <a:lnTo>
                    <a:pt x="1411935" y="0"/>
                  </a:lnTo>
                  <a:cubicBezTo>
                    <a:pt x="1418615" y="0"/>
                    <a:pt x="1424031" y="5415"/>
                    <a:pt x="1424031" y="12095"/>
                  </a:cubicBezTo>
                  <a:lnTo>
                    <a:pt x="1424031" y="471812"/>
                  </a:lnTo>
                  <a:cubicBezTo>
                    <a:pt x="1424031" y="478492"/>
                    <a:pt x="1418615" y="483907"/>
                    <a:pt x="1411935" y="483907"/>
                  </a:cubicBezTo>
                  <a:lnTo>
                    <a:pt x="12095" y="483907"/>
                  </a:lnTo>
                  <a:cubicBezTo>
                    <a:pt x="5415" y="483907"/>
                    <a:pt x="0" y="478492"/>
                    <a:pt x="0" y="471812"/>
                  </a:cubicBezTo>
                  <a:lnTo>
                    <a:pt x="0" y="12095"/>
                  </a:lnTo>
                  <a:cubicBezTo>
                    <a:pt x="0" y="5415"/>
                    <a:pt x="5415" y="0"/>
                    <a:pt x="12095" y="0"/>
                  </a:cubicBezTo>
                  <a:close/>
                </a:path>
              </a:pathLst>
            </a:custGeom>
            <a:solidFill>
              <a:srgbClr val="FFFBEF"/>
            </a:solidFill>
            <a:ln cap="sq">
              <a:noFill/>
              <a:prstDash val="solid"/>
              <a:miter/>
            </a:ln>
          </p:spPr>
        </p:sp>
        <p:sp>
          <p:nvSpPr>
            <p:cNvPr id="11" name="TextBox 11"/>
            <p:cNvSpPr txBox="1"/>
            <p:nvPr/>
          </p:nvSpPr>
          <p:spPr>
            <a:xfrm>
              <a:off x="0" y="-47625"/>
              <a:ext cx="1424031" cy="531532"/>
            </a:xfrm>
            <a:prstGeom prst="rect">
              <a:avLst/>
            </a:prstGeom>
          </p:spPr>
          <p:txBody>
            <a:bodyPr lIns="49938" tIns="49938" rIns="49938" bIns="49938" rtlCol="0" anchor="ctr"/>
            <a:lstStyle/>
            <a:p>
              <a:pPr algn="ctr">
                <a:lnSpc>
                  <a:spcPts val="3589"/>
                </a:lnSpc>
              </a:pPr>
              <a:endParaRPr/>
            </a:p>
          </p:txBody>
        </p:sp>
      </p:grpSp>
      <p:sp>
        <p:nvSpPr>
          <p:cNvPr id="12" name="TextBox 12"/>
          <p:cNvSpPr txBox="1"/>
          <p:nvPr/>
        </p:nvSpPr>
        <p:spPr>
          <a:xfrm>
            <a:off x="2879481" y="2862065"/>
            <a:ext cx="12528957" cy="2801940"/>
          </a:xfrm>
          <a:prstGeom prst="rect">
            <a:avLst/>
          </a:prstGeom>
        </p:spPr>
        <p:txBody>
          <a:bodyPr lIns="0" tIns="0" rIns="0" bIns="0" rtlCol="0" anchor="t">
            <a:spAutoFit/>
          </a:bodyPr>
          <a:lstStyle/>
          <a:p>
            <a:pPr algn="ctr">
              <a:lnSpc>
                <a:spcPts val="10806"/>
              </a:lnSpc>
            </a:pPr>
            <a:r>
              <a:rPr lang="en-US" sz="10390">
                <a:solidFill>
                  <a:srgbClr val="231F20"/>
                </a:solidFill>
                <a:latin typeface="Eczar Semi-Bold"/>
              </a:rPr>
              <a:t>Kariyer Gelişiminde Anne-Babanın Rolü</a:t>
            </a:r>
          </a:p>
        </p:txBody>
      </p:sp>
      <p:sp>
        <p:nvSpPr>
          <p:cNvPr id="13" name="TextBox 13"/>
          <p:cNvSpPr txBox="1"/>
          <p:nvPr/>
        </p:nvSpPr>
        <p:spPr>
          <a:xfrm>
            <a:off x="6969100" y="7818456"/>
            <a:ext cx="4349800" cy="580390"/>
          </a:xfrm>
          <a:prstGeom prst="rect">
            <a:avLst/>
          </a:prstGeom>
        </p:spPr>
        <p:txBody>
          <a:bodyPr lIns="0" tIns="0" rIns="0" bIns="0" rtlCol="0" anchor="t">
            <a:spAutoFit/>
          </a:bodyPr>
          <a:lstStyle/>
          <a:p>
            <a:pPr algn="ctr">
              <a:lnSpc>
                <a:spcPts val="4759"/>
              </a:lnSpc>
            </a:pPr>
            <a:r>
              <a:rPr lang="en-US" sz="3399">
                <a:solidFill>
                  <a:srgbClr val="231F20"/>
                </a:solidFill>
                <a:latin typeface="Noticia Text Bold"/>
              </a:rPr>
              <a:t>psk.dan.guldenkaval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FAD1B4">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Freeform 5"/>
          <p:cNvSpPr/>
          <p:nvPr/>
        </p:nvSpPr>
        <p:spPr>
          <a:xfrm>
            <a:off x="14577332" y="0"/>
            <a:ext cx="3710668" cy="3710668"/>
          </a:xfrm>
          <a:custGeom>
            <a:avLst/>
            <a:gdLst/>
            <a:ahLst/>
            <a:cxnLst/>
            <a:rect l="l" t="t" r="r" b="b"/>
            <a:pathLst>
              <a:path w="3710668" h="3710668">
                <a:moveTo>
                  <a:pt x="0" y="0"/>
                </a:moveTo>
                <a:lnTo>
                  <a:pt x="3710668" y="0"/>
                </a:lnTo>
                <a:lnTo>
                  <a:pt x="3710668" y="3710668"/>
                </a:lnTo>
                <a:lnTo>
                  <a:pt x="0" y="3710668"/>
                </a:lnTo>
                <a:lnTo>
                  <a:pt x="0" y="0"/>
                </a:lnTo>
                <a:close/>
              </a:path>
            </a:pathLst>
          </a:custGeom>
          <a:blipFill>
            <a:blip r:embed="rId2"/>
            <a:stretch>
              <a:fillRect/>
            </a:stretch>
          </a:blipFill>
        </p:spPr>
      </p:sp>
      <p:sp>
        <p:nvSpPr>
          <p:cNvPr id="6" name="TextBox 6"/>
          <p:cNvSpPr txBox="1"/>
          <p:nvPr/>
        </p:nvSpPr>
        <p:spPr>
          <a:xfrm>
            <a:off x="3377836" y="3625427"/>
            <a:ext cx="11585512" cy="4721943"/>
          </a:xfrm>
          <a:prstGeom prst="rect">
            <a:avLst/>
          </a:prstGeom>
        </p:spPr>
        <p:txBody>
          <a:bodyPr lIns="0" tIns="0" rIns="0" bIns="0" rtlCol="0" anchor="t">
            <a:spAutoFit/>
          </a:bodyPr>
          <a:lstStyle/>
          <a:p>
            <a:pPr algn="ctr">
              <a:lnSpc>
                <a:spcPts val="2903"/>
              </a:lnSpc>
            </a:pPr>
            <a:r>
              <a:rPr lang="en-US" sz="2903">
                <a:solidFill>
                  <a:srgbClr val="231F20"/>
                </a:solidFill>
                <a:latin typeface="Eczar Semi-Bold"/>
              </a:rPr>
              <a:t>1. Çocukların yeteneklerini okul içi ve dışı etkinlikler veya iş deneyimi yoluyla geliştirmelerine destek olmak,</a:t>
            </a:r>
          </a:p>
          <a:p>
            <a:pPr algn="ctr">
              <a:lnSpc>
                <a:spcPts val="2903"/>
              </a:lnSpc>
            </a:pPr>
            <a:r>
              <a:rPr lang="en-US" sz="2903">
                <a:solidFill>
                  <a:srgbClr val="231F20"/>
                </a:solidFill>
                <a:latin typeface="Eczar Semi-Bold"/>
              </a:rPr>
              <a:t> </a:t>
            </a:r>
          </a:p>
          <a:p>
            <a:pPr algn="ctr">
              <a:lnSpc>
                <a:spcPts val="2903"/>
              </a:lnSpc>
            </a:pPr>
            <a:r>
              <a:rPr lang="en-US" sz="2903">
                <a:solidFill>
                  <a:srgbClr val="231F20"/>
                </a:solidFill>
                <a:latin typeface="Eczar Semi-Bold"/>
              </a:rPr>
              <a:t>2. Sıkı çalışmaları ve derslerinde başarılı olmaları için güdülemek, </a:t>
            </a:r>
          </a:p>
          <a:p>
            <a:pPr algn="ctr">
              <a:lnSpc>
                <a:spcPts val="2903"/>
              </a:lnSpc>
            </a:pPr>
            <a:endParaRPr lang="en-US" sz="2903">
              <a:solidFill>
                <a:srgbClr val="231F20"/>
              </a:solidFill>
              <a:latin typeface="Eczar Semi-Bold"/>
            </a:endParaRPr>
          </a:p>
          <a:p>
            <a:pPr algn="ctr">
              <a:lnSpc>
                <a:spcPts val="2903"/>
              </a:lnSpc>
            </a:pPr>
            <a:r>
              <a:rPr lang="en-US" sz="2903">
                <a:solidFill>
                  <a:srgbClr val="231F20"/>
                </a:solidFill>
                <a:latin typeface="Eczar Semi-Bold"/>
              </a:rPr>
              <a:t>3. Diğer öğrencilerle daha sağlıklı ve dengeli ilişkiler kurabilmelerine yardım etmek,</a:t>
            </a:r>
          </a:p>
          <a:p>
            <a:pPr algn="ctr">
              <a:lnSpc>
                <a:spcPts val="2903"/>
              </a:lnSpc>
            </a:pPr>
            <a:r>
              <a:rPr lang="en-US" sz="2903">
                <a:solidFill>
                  <a:srgbClr val="231F20"/>
                </a:solidFill>
                <a:latin typeface="Eczar Semi-Bold"/>
              </a:rPr>
              <a:t> </a:t>
            </a:r>
          </a:p>
          <a:p>
            <a:pPr algn="ctr">
              <a:lnSpc>
                <a:spcPts val="2903"/>
              </a:lnSpc>
            </a:pPr>
            <a:r>
              <a:rPr lang="en-US" sz="2903">
                <a:solidFill>
                  <a:srgbClr val="231F20"/>
                </a:solidFill>
                <a:latin typeface="Eczar Semi-Bold"/>
              </a:rPr>
              <a:t>4. Sanat, müzik ve spor gibi alanlarda ders dışı etkinliklere katılarak ilgi ve yeteneklerini zenginleştirmelerine yardım etmek, </a:t>
            </a:r>
          </a:p>
          <a:p>
            <a:pPr algn="ctr">
              <a:lnSpc>
                <a:spcPts val="2903"/>
              </a:lnSpc>
            </a:pPr>
            <a:endParaRPr lang="en-US" sz="2903">
              <a:solidFill>
                <a:srgbClr val="231F20"/>
              </a:solidFill>
              <a:latin typeface="Eczar Semi-Bold"/>
            </a:endParaRPr>
          </a:p>
          <a:p>
            <a:pPr algn="ctr">
              <a:lnSpc>
                <a:spcPts val="2903"/>
              </a:lnSpc>
              <a:spcBef>
                <a:spcPct val="0"/>
              </a:spcBef>
            </a:pPr>
            <a:r>
              <a:rPr lang="en-US" sz="2903">
                <a:solidFill>
                  <a:srgbClr val="231F20"/>
                </a:solidFill>
                <a:latin typeface="Eczar Semi-Bold"/>
              </a:rPr>
              <a:t>5. Kendilerinden küçük çocuklara bir şeyler öğretmeleri görevini vermek,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FAD1B4">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4182186" y="2773728"/>
            <a:ext cx="10657906" cy="5803200"/>
          </a:xfrm>
          <a:prstGeom prst="rect">
            <a:avLst/>
          </a:prstGeom>
        </p:spPr>
        <p:txBody>
          <a:bodyPr lIns="0" tIns="0" rIns="0" bIns="0" rtlCol="0" anchor="t">
            <a:spAutoFit/>
          </a:bodyPr>
          <a:lstStyle/>
          <a:p>
            <a:pPr algn="ctr">
              <a:lnSpc>
                <a:spcPts val="3038"/>
              </a:lnSpc>
            </a:pPr>
            <a:r>
              <a:rPr lang="en-US" sz="3038">
                <a:solidFill>
                  <a:srgbClr val="231F20"/>
                </a:solidFill>
                <a:latin typeface="Eczar Semi-Bold"/>
              </a:rPr>
              <a:t>6. Evde yapılan basit inşa işlerine yardım etmelerini istemek,</a:t>
            </a:r>
          </a:p>
          <a:p>
            <a:pPr algn="ctr">
              <a:lnSpc>
                <a:spcPts val="3038"/>
              </a:lnSpc>
            </a:pPr>
            <a:r>
              <a:rPr lang="en-US" sz="3038">
                <a:solidFill>
                  <a:srgbClr val="231F20"/>
                </a:solidFill>
                <a:latin typeface="Eczar Semi-Bold"/>
              </a:rPr>
              <a:t> </a:t>
            </a:r>
          </a:p>
          <a:p>
            <a:pPr algn="ctr">
              <a:lnSpc>
                <a:spcPts val="3038"/>
              </a:lnSpc>
            </a:pPr>
            <a:r>
              <a:rPr lang="en-US" sz="3038">
                <a:solidFill>
                  <a:srgbClr val="231F20"/>
                </a:solidFill>
                <a:latin typeface="Eczar Semi-Bold"/>
              </a:rPr>
              <a:t>7. Bilim-kurgu romanları, bilimsel dergiler ve klasik edebiyat eserlerini okumaları yönünde motive etmek,</a:t>
            </a:r>
          </a:p>
          <a:p>
            <a:pPr algn="ctr">
              <a:lnSpc>
                <a:spcPts val="3038"/>
              </a:lnSpc>
            </a:pPr>
            <a:endParaRPr lang="en-US" sz="3038">
              <a:solidFill>
                <a:srgbClr val="231F20"/>
              </a:solidFill>
              <a:latin typeface="Eczar Semi-Bold"/>
            </a:endParaRPr>
          </a:p>
          <a:p>
            <a:pPr algn="ctr">
              <a:lnSpc>
                <a:spcPts val="3038"/>
              </a:lnSpc>
            </a:pPr>
            <a:r>
              <a:rPr lang="en-US" sz="3038">
                <a:solidFill>
                  <a:srgbClr val="231F20"/>
                </a:solidFill>
                <a:latin typeface="Eczar Semi-Bold"/>
              </a:rPr>
              <a:t> 8. Satranç, dama gibi beyni uyaran oyunlar oynamaları için teşvik etmek, </a:t>
            </a:r>
          </a:p>
          <a:p>
            <a:pPr algn="ctr">
              <a:lnSpc>
                <a:spcPts val="3038"/>
              </a:lnSpc>
            </a:pPr>
            <a:endParaRPr lang="en-US" sz="3038">
              <a:solidFill>
                <a:srgbClr val="231F20"/>
              </a:solidFill>
              <a:latin typeface="Eczar Semi-Bold"/>
            </a:endParaRPr>
          </a:p>
          <a:p>
            <a:pPr algn="ctr">
              <a:lnSpc>
                <a:spcPts val="3038"/>
              </a:lnSpc>
            </a:pPr>
            <a:r>
              <a:rPr lang="en-US" sz="3038">
                <a:solidFill>
                  <a:srgbClr val="231F20"/>
                </a:solidFill>
                <a:latin typeface="Eczar Semi-Bold"/>
              </a:rPr>
              <a:t>9. Kendi başlarına bir bulmaca yapmaları veya yeni bir oyun yaratmaları için yönlendirmek,</a:t>
            </a:r>
          </a:p>
          <a:p>
            <a:pPr algn="ctr">
              <a:lnSpc>
                <a:spcPts val="3038"/>
              </a:lnSpc>
            </a:pPr>
            <a:r>
              <a:rPr lang="en-US" sz="3038">
                <a:solidFill>
                  <a:srgbClr val="231F20"/>
                </a:solidFill>
                <a:latin typeface="Eczar Semi-Bold"/>
              </a:rPr>
              <a:t> </a:t>
            </a:r>
          </a:p>
          <a:p>
            <a:pPr algn="ctr">
              <a:lnSpc>
                <a:spcPts val="3038"/>
              </a:lnSpc>
              <a:spcBef>
                <a:spcPct val="0"/>
              </a:spcBef>
            </a:pPr>
            <a:r>
              <a:rPr lang="en-US" sz="3038">
                <a:solidFill>
                  <a:srgbClr val="231F20"/>
                </a:solidFill>
                <a:latin typeface="Eczar Semi-Bold"/>
              </a:rPr>
              <a:t>10.Çocukların kendi tercihlerini ve değerlerini belirlemelerine ve kariyer kararlarında bunları dikkate almalarına yardım etmek.</a:t>
            </a:r>
          </a:p>
        </p:txBody>
      </p:sp>
      <p:sp>
        <p:nvSpPr>
          <p:cNvPr id="6" name="Freeform 6"/>
          <p:cNvSpPr/>
          <p:nvPr/>
        </p:nvSpPr>
        <p:spPr>
          <a:xfrm>
            <a:off x="0" y="6302121"/>
            <a:ext cx="3984879" cy="3984879"/>
          </a:xfrm>
          <a:custGeom>
            <a:avLst/>
            <a:gdLst/>
            <a:ahLst/>
            <a:cxnLst/>
            <a:rect l="l" t="t" r="r" b="b"/>
            <a:pathLst>
              <a:path w="3984879" h="3984879">
                <a:moveTo>
                  <a:pt x="0" y="0"/>
                </a:moveTo>
                <a:lnTo>
                  <a:pt x="3984879" y="0"/>
                </a:lnTo>
                <a:lnTo>
                  <a:pt x="3984879" y="3984879"/>
                </a:lnTo>
                <a:lnTo>
                  <a:pt x="0" y="3984879"/>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FAD1B4">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4441504" y="1810791"/>
            <a:ext cx="9458176" cy="1205458"/>
          </a:xfrm>
          <a:prstGeom prst="rect">
            <a:avLst/>
          </a:prstGeom>
        </p:spPr>
        <p:txBody>
          <a:bodyPr lIns="0" tIns="0" rIns="0" bIns="0" rtlCol="0" anchor="t">
            <a:spAutoFit/>
          </a:bodyPr>
          <a:lstStyle/>
          <a:p>
            <a:pPr algn="ctr">
              <a:lnSpc>
                <a:spcPts val="4730"/>
              </a:lnSpc>
              <a:spcBef>
                <a:spcPct val="0"/>
              </a:spcBef>
            </a:pPr>
            <a:r>
              <a:rPr lang="en-US" sz="2800" dirty="0">
                <a:solidFill>
                  <a:srgbClr val="231F20"/>
                </a:solidFill>
                <a:latin typeface="Noticia Text Bold"/>
              </a:rPr>
              <a:t>2- </a:t>
            </a:r>
            <a:r>
              <a:rPr lang="en-US" sz="2800" dirty="0" err="1">
                <a:solidFill>
                  <a:srgbClr val="231F20"/>
                </a:solidFill>
                <a:latin typeface="Noticia Text Bold"/>
              </a:rPr>
              <a:t>Eğitim</a:t>
            </a:r>
            <a:r>
              <a:rPr lang="en-US" sz="2800" dirty="0">
                <a:solidFill>
                  <a:srgbClr val="231F20"/>
                </a:solidFill>
                <a:latin typeface="Noticia Text Bold"/>
              </a:rPr>
              <a:t> </a:t>
            </a:r>
            <a:r>
              <a:rPr lang="en-US" sz="2800" dirty="0" err="1">
                <a:solidFill>
                  <a:srgbClr val="231F20"/>
                </a:solidFill>
                <a:latin typeface="Noticia Text Bold"/>
              </a:rPr>
              <a:t>Programları</a:t>
            </a:r>
            <a:r>
              <a:rPr lang="en-US" sz="2800" dirty="0">
                <a:solidFill>
                  <a:srgbClr val="231F20"/>
                </a:solidFill>
                <a:latin typeface="Noticia Text Bold"/>
              </a:rPr>
              <a:t> </a:t>
            </a:r>
            <a:r>
              <a:rPr lang="en-US" sz="2800" dirty="0" err="1">
                <a:solidFill>
                  <a:srgbClr val="231F20"/>
                </a:solidFill>
                <a:latin typeface="Noticia Text Bold"/>
              </a:rPr>
              <a:t>ve</a:t>
            </a:r>
            <a:r>
              <a:rPr lang="en-US" sz="2800" dirty="0">
                <a:solidFill>
                  <a:srgbClr val="231F20"/>
                </a:solidFill>
                <a:latin typeface="Noticia Text Bold"/>
              </a:rPr>
              <a:t> </a:t>
            </a:r>
            <a:r>
              <a:rPr lang="en-US" sz="2800" dirty="0" err="1">
                <a:solidFill>
                  <a:srgbClr val="231F20"/>
                </a:solidFill>
                <a:latin typeface="Noticia Text Bold"/>
              </a:rPr>
              <a:t>Meslekler</a:t>
            </a:r>
            <a:r>
              <a:rPr lang="en-US" sz="2800" dirty="0">
                <a:solidFill>
                  <a:srgbClr val="231F20"/>
                </a:solidFill>
                <a:latin typeface="Noticia Text Bold"/>
              </a:rPr>
              <a:t> </a:t>
            </a:r>
            <a:r>
              <a:rPr lang="en-US" sz="2800" dirty="0" err="1">
                <a:solidFill>
                  <a:srgbClr val="231F20"/>
                </a:solidFill>
                <a:latin typeface="Noticia Text Bold"/>
              </a:rPr>
              <a:t>Hakkında</a:t>
            </a:r>
            <a:endParaRPr lang="en-US" sz="2800" dirty="0">
              <a:solidFill>
                <a:srgbClr val="231F20"/>
              </a:solidFill>
              <a:latin typeface="Noticia Text Bold"/>
            </a:endParaRPr>
          </a:p>
          <a:p>
            <a:pPr algn="ctr">
              <a:lnSpc>
                <a:spcPts val="4730"/>
              </a:lnSpc>
              <a:spcBef>
                <a:spcPct val="0"/>
              </a:spcBef>
            </a:pPr>
            <a:r>
              <a:rPr lang="en-US" sz="2800" dirty="0" err="1">
                <a:solidFill>
                  <a:srgbClr val="231F20"/>
                </a:solidFill>
                <a:latin typeface="Noticia Text Bold"/>
              </a:rPr>
              <a:t>Bilgi</a:t>
            </a:r>
            <a:r>
              <a:rPr lang="en-US" sz="2800" dirty="0">
                <a:solidFill>
                  <a:srgbClr val="231F20"/>
                </a:solidFill>
                <a:latin typeface="Noticia Text Bold"/>
              </a:rPr>
              <a:t> </a:t>
            </a:r>
            <a:r>
              <a:rPr lang="en-US" sz="2800" dirty="0" err="1">
                <a:solidFill>
                  <a:srgbClr val="231F20"/>
                </a:solidFill>
                <a:latin typeface="Noticia Text Bold"/>
              </a:rPr>
              <a:t>Sahibi</a:t>
            </a:r>
            <a:r>
              <a:rPr lang="en-US" sz="2800" dirty="0">
                <a:solidFill>
                  <a:srgbClr val="231F20"/>
                </a:solidFill>
                <a:latin typeface="Noticia Text Bold"/>
              </a:rPr>
              <a:t> </a:t>
            </a:r>
            <a:r>
              <a:rPr lang="en-US" sz="2800" dirty="0" err="1">
                <a:solidFill>
                  <a:srgbClr val="231F20"/>
                </a:solidFill>
                <a:latin typeface="Noticia Text Bold"/>
              </a:rPr>
              <a:t>Olma</a:t>
            </a:r>
            <a:endParaRPr lang="en-US" sz="2800" dirty="0">
              <a:solidFill>
                <a:srgbClr val="231F20"/>
              </a:solidFill>
              <a:latin typeface="Noticia Text Bold"/>
            </a:endParaRPr>
          </a:p>
        </p:txBody>
      </p:sp>
      <p:sp>
        <p:nvSpPr>
          <p:cNvPr id="6" name="TextBox 6"/>
          <p:cNvSpPr txBox="1"/>
          <p:nvPr/>
        </p:nvSpPr>
        <p:spPr>
          <a:xfrm>
            <a:off x="3246679" y="3250343"/>
            <a:ext cx="12492633" cy="5424562"/>
          </a:xfrm>
          <a:prstGeom prst="rect">
            <a:avLst/>
          </a:prstGeom>
        </p:spPr>
        <p:txBody>
          <a:bodyPr lIns="0" tIns="0" rIns="0" bIns="0" rtlCol="0" anchor="t">
            <a:spAutoFit/>
          </a:bodyPr>
          <a:lstStyle/>
          <a:p>
            <a:pPr algn="ctr">
              <a:lnSpc>
                <a:spcPts val="4730"/>
              </a:lnSpc>
              <a:spcBef>
                <a:spcPct val="0"/>
              </a:spcBef>
            </a:pPr>
            <a:r>
              <a:rPr lang="en-US" sz="3200" dirty="0" err="1">
                <a:solidFill>
                  <a:srgbClr val="231F20"/>
                </a:solidFill>
                <a:latin typeface="Noticia Text Bold"/>
              </a:rPr>
              <a:t>Kariyer</a:t>
            </a:r>
            <a:r>
              <a:rPr lang="en-US" sz="3200" dirty="0">
                <a:solidFill>
                  <a:srgbClr val="231F20"/>
                </a:solidFill>
                <a:latin typeface="Noticia Text Bold"/>
              </a:rPr>
              <a:t> </a:t>
            </a:r>
            <a:r>
              <a:rPr lang="en-US" sz="3200" dirty="0" err="1">
                <a:solidFill>
                  <a:srgbClr val="231F20"/>
                </a:solidFill>
                <a:latin typeface="Noticia Text Bold"/>
              </a:rPr>
              <a:t>planlamasının</a:t>
            </a:r>
            <a:r>
              <a:rPr lang="en-US" sz="3200" dirty="0">
                <a:solidFill>
                  <a:srgbClr val="231F20"/>
                </a:solidFill>
                <a:latin typeface="Noticia Text Bold"/>
              </a:rPr>
              <a:t> </a:t>
            </a:r>
            <a:r>
              <a:rPr lang="en-US" sz="3200" dirty="0" err="1">
                <a:solidFill>
                  <a:srgbClr val="231F20"/>
                </a:solidFill>
                <a:latin typeface="Noticia Text Bold"/>
              </a:rPr>
              <a:t>ikinci</a:t>
            </a:r>
            <a:r>
              <a:rPr lang="en-US" sz="3200" dirty="0">
                <a:solidFill>
                  <a:srgbClr val="231F20"/>
                </a:solidFill>
                <a:latin typeface="Noticia Text Bold"/>
              </a:rPr>
              <a:t> </a:t>
            </a:r>
            <a:r>
              <a:rPr lang="en-US" sz="3200" dirty="0" err="1">
                <a:solidFill>
                  <a:srgbClr val="231F20"/>
                </a:solidFill>
                <a:latin typeface="Noticia Text Bold"/>
              </a:rPr>
              <a:t>adımı</a:t>
            </a:r>
            <a:r>
              <a:rPr lang="en-US" sz="3200" dirty="0">
                <a:solidFill>
                  <a:srgbClr val="231F20"/>
                </a:solidFill>
                <a:latin typeface="Noticia Text Bold"/>
              </a:rPr>
              <a:t>, </a:t>
            </a:r>
            <a:r>
              <a:rPr lang="en-US" sz="3200" dirty="0" err="1">
                <a:solidFill>
                  <a:srgbClr val="FF3131"/>
                </a:solidFill>
                <a:latin typeface="Noticia Text Bold Italics"/>
              </a:rPr>
              <a:t>üst</a:t>
            </a:r>
            <a:r>
              <a:rPr lang="en-US" sz="3200" dirty="0">
                <a:solidFill>
                  <a:srgbClr val="FF3131"/>
                </a:solidFill>
                <a:latin typeface="Noticia Text Bold Italics"/>
              </a:rPr>
              <a:t> </a:t>
            </a:r>
            <a:r>
              <a:rPr lang="en-US" sz="3200" dirty="0" err="1">
                <a:solidFill>
                  <a:srgbClr val="FF3131"/>
                </a:solidFill>
                <a:latin typeface="Noticia Text Bold Italics"/>
              </a:rPr>
              <a:t>eğitim</a:t>
            </a:r>
            <a:r>
              <a:rPr lang="en-US" sz="3200" dirty="0">
                <a:solidFill>
                  <a:srgbClr val="FF3131"/>
                </a:solidFill>
                <a:latin typeface="Noticia Text Bold Italics"/>
              </a:rPr>
              <a:t> </a:t>
            </a:r>
            <a:r>
              <a:rPr lang="en-US" sz="3200" dirty="0" err="1" smtClean="0">
                <a:solidFill>
                  <a:srgbClr val="FF3131"/>
                </a:solidFill>
                <a:latin typeface="Noticia Text Bold Italics"/>
              </a:rPr>
              <a:t>programları</a:t>
            </a:r>
            <a:r>
              <a:rPr lang="tr-TR" sz="3200" dirty="0">
                <a:solidFill>
                  <a:srgbClr val="FF3131"/>
                </a:solidFill>
                <a:latin typeface="Noticia Text Bold Italics"/>
              </a:rPr>
              <a:t> </a:t>
            </a:r>
            <a:r>
              <a:rPr lang="en-US" sz="3200" dirty="0" err="1" smtClean="0">
                <a:solidFill>
                  <a:srgbClr val="FF3131"/>
                </a:solidFill>
                <a:latin typeface="Noticia Text Bold Italics"/>
              </a:rPr>
              <a:t>ile</a:t>
            </a:r>
            <a:r>
              <a:rPr lang="en-US" sz="3200" dirty="0" smtClean="0">
                <a:solidFill>
                  <a:srgbClr val="FF3131"/>
                </a:solidFill>
                <a:latin typeface="Noticia Text Bold Italics"/>
              </a:rPr>
              <a:t> </a:t>
            </a:r>
            <a:r>
              <a:rPr lang="en-US" sz="3200" dirty="0" err="1">
                <a:solidFill>
                  <a:srgbClr val="FF3131"/>
                </a:solidFill>
                <a:latin typeface="Noticia Text Bold Italics"/>
              </a:rPr>
              <a:t>meslekler</a:t>
            </a:r>
            <a:r>
              <a:rPr lang="en-US" sz="3200" dirty="0">
                <a:solidFill>
                  <a:srgbClr val="FF3131"/>
                </a:solidFill>
                <a:latin typeface="Noticia Text Bold Italics"/>
              </a:rPr>
              <a:t> </a:t>
            </a:r>
            <a:r>
              <a:rPr lang="en-US" sz="3200" dirty="0" err="1">
                <a:solidFill>
                  <a:srgbClr val="FF3131"/>
                </a:solidFill>
                <a:latin typeface="Noticia Text Bold Italics"/>
              </a:rPr>
              <a:t>hakkında</a:t>
            </a:r>
            <a:r>
              <a:rPr lang="en-US" sz="3200" dirty="0">
                <a:solidFill>
                  <a:srgbClr val="FF3131"/>
                </a:solidFill>
                <a:latin typeface="Noticia Text Bold Italics"/>
              </a:rPr>
              <a:t> </a:t>
            </a:r>
            <a:r>
              <a:rPr lang="en-US" sz="3200" dirty="0" err="1">
                <a:solidFill>
                  <a:srgbClr val="FF3131"/>
                </a:solidFill>
                <a:latin typeface="Noticia Text Bold Italics"/>
              </a:rPr>
              <a:t>bilgi</a:t>
            </a:r>
            <a:r>
              <a:rPr lang="en-US" sz="3200" dirty="0">
                <a:solidFill>
                  <a:srgbClr val="FF3131"/>
                </a:solidFill>
                <a:latin typeface="Noticia Text Bold Italics"/>
              </a:rPr>
              <a:t> </a:t>
            </a:r>
            <a:r>
              <a:rPr lang="en-US" sz="3200" dirty="0" err="1">
                <a:solidFill>
                  <a:srgbClr val="FF3131"/>
                </a:solidFill>
                <a:latin typeface="Noticia Text Bold Italics"/>
              </a:rPr>
              <a:t>sahibi</a:t>
            </a:r>
            <a:r>
              <a:rPr lang="en-US" sz="3200" dirty="0">
                <a:solidFill>
                  <a:srgbClr val="FF3131"/>
                </a:solidFill>
                <a:latin typeface="Noticia Text Bold Italics"/>
              </a:rPr>
              <a:t> </a:t>
            </a:r>
            <a:r>
              <a:rPr lang="en-US" sz="3200" dirty="0" err="1" smtClean="0">
                <a:solidFill>
                  <a:srgbClr val="FF3131"/>
                </a:solidFill>
                <a:latin typeface="Noticia Text Bold Italics"/>
              </a:rPr>
              <a:t>olmaktan</a:t>
            </a:r>
            <a:r>
              <a:rPr lang="tr-TR" sz="3200" dirty="0">
                <a:solidFill>
                  <a:srgbClr val="FF3131"/>
                </a:solidFill>
                <a:latin typeface="Noticia Text Bold Italics"/>
              </a:rPr>
              <a:t> </a:t>
            </a:r>
            <a:r>
              <a:rPr lang="en-US" sz="3200" dirty="0" err="1" smtClean="0">
                <a:solidFill>
                  <a:srgbClr val="FF3131"/>
                </a:solidFill>
                <a:latin typeface="Noticia Text Bold Italics"/>
              </a:rPr>
              <a:t>geçiyor</a:t>
            </a:r>
            <a:r>
              <a:rPr lang="en-US" sz="3200" dirty="0">
                <a:solidFill>
                  <a:srgbClr val="231F20"/>
                </a:solidFill>
                <a:latin typeface="Noticia Text Bold"/>
              </a:rPr>
              <a:t>. </a:t>
            </a:r>
            <a:r>
              <a:rPr lang="en-US" sz="3200" dirty="0" smtClean="0">
                <a:solidFill>
                  <a:srgbClr val="231F20"/>
                </a:solidFill>
                <a:latin typeface="Noticia Text Bold"/>
              </a:rPr>
              <a:t>Bu</a:t>
            </a:r>
            <a:endParaRPr lang="en-US" sz="3200" dirty="0">
              <a:solidFill>
                <a:srgbClr val="231F20"/>
              </a:solidFill>
              <a:latin typeface="Noticia Text Bold"/>
            </a:endParaRPr>
          </a:p>
          <a:p>
            <a:pPr algn="ctr">
              <a:lnSpc>
                <a:spcPts val="4730"/>
              </a:lnSpc>
              <a:spcBef>
                <a:spcPct val="0"/>
              </a:spcBef>
            </a:pPr>
            <a:r>
              <a:rPr lang="en-US" sz="3200" dirty="0" err="1">
                <a:solidFill>
                  <a:srgbClr val="231F20"/>
                </a:solidFill>
                <a:latin typeface="Noticia Text Bold"/>
              </a:rPr>
              <a:t>bilgiler</a:t>
            </a:r>
            <a:r>
              <a:rPr lang="en-US" sz="3200" dirty="0">
                <a:solidFill>
                  <a:srgbClr val="231F20"/>
                </a:solidFill>
                <a:latin typeface="Noticia Text Bold"/>
              </a:rPr>
              <a:t> </a:t>
            </a:r>
            <a:r>
              <a:rPr lang="en-US" sz="3200" dirty="0" err="1">
                <a:solidFill>
                  <a:srgbClr val="231F20"/>
                </a:solidFill>
                <a:latin typeface="Noticia Text Bold"/>
              </a:rPr>
              <a:t>meslek</a:t>
            </a:r>
            <a:r>
              <a:rPr lang="en-US" sz="3200" dirty="0">
                <a:solidFill>
                  <a:srgbClr val="231F20"/>
                </a:solidFill>
                <a:latin typeface="Noticia Text Bold"/>
              </a:rPr>
              <a:t> </a:t>
            </a:r>
            <a:r>
              <a:rPr lang="en-US" sz="3200" dirty="0" err="1">
                <a:solidFill>
                  <a:srgbClr val="231F20"/>
                </a:solidFill>
                <a:latin typeface="Noticia Text Bold"/>
              </a:rPr>
              <a:t>rehberlerinden</a:t>
            </a:r>
            <a:r>
              <a:rPr lang="en-US" sz="3200" dirty="0">
                <a:solidFill>
                  <a:srgbClr val="231F20"/>
                </a:solidFill>
                <a:latin typeface="Noticia Text Bold"/>
              </a:rPr>
              <a:t> </a:t>
            </a:r>
            <a:r>
              <a:rPr lang="en-US" sz="3200" dirty="0" err="1">
                <a:solidFill>
                  <a:srgbClr val="231F20"/>
                </a:solidFill>
                <a:latin typeface="Noticia Text Bold"/>
              </a:rPr>
              <a:t>ve</a:t>
            </a:r>
            <a:r>
              <a:rPr lang="en-US" sz="3200" dirty="0">
                <a:solidFill>
                  <a:srgbClr val="231F20"/>
                </a:solidFill>
                <a:latin typeface="Noticia Text Bold"/>
              </a:rPr>
              <a:t> </a:t>
            </a:r>
            <a:r>
              <a:rPr lang="en-US" sz="3200" dirty="0" err="1">
                <a:solidFill>
                  <a:srgbClr val="231F20"/>
                </a:solidFill>
                <a:latin typeface="Noticia Text Bold"/>
              </a:rPr>
              <a:t>meslekler</a:t>
            </a:r>
            <a:r>
              <a:rPr lang="en-US" sz="3200" dirty="0">
                <a:solidFill>
                  <a:srgbClr val="231F20"/>
                </a:solidFill>
                <a:latin typeface="Noticia Text Bold"/>
              </a:rPr>
              <a:t> </a:t>
            </a:r>
            <a:r>
              <a:rPr lang="en-US" sz="3200" dirty="0" err="1">
                <a:solidFill>
                  <a:srgbClr val="231F20"/>
                </a:solidFill>
                <a:latin typeface="Noticia Text Bold"/>
              </a:rPr>
              <a:t>hakkında</a:t>
            </a:r>
            <a:r>
              <a:rPr lang="en-US" sz="3200" dirty="0">
                <a:solidFill>
                  <a:srgbClr val="231F20"/>
                </a:solidFill>
                <a:latin typeface="Noticia Text Bold"/>
              </a:rPr>
              <a:t> </a:t>
            </a:r>
            <a:r>
              <a:rPr lang="en-US" sz="3200" dirty="0" err="1">
                <a:solidFill>
                  <a:srgbClr val="231F20"/>
                </a:solidFill>
                <a:latin typeface="Noticia Text Bold"/>
              </a:rPr>
              <a:t>bilgi</a:t>
            </a:r>
            <a:endParaRPr lang="en-US" sz="3200" dirty="0">
              <a:solidFill>
                <a:srgbClr val="231F20"/>
              </a:solidFill>
              <a:latin typeface="Noticia Text Bold"/>
            </a:endParaRPr>
          </a:p>
          <a:p>
            <a:pPr algn="ctr">
              <a:lnSpc>
                <a:spcPts val="4730"/>
              </a:lnSpc>
              <a:spcBef>
                <a:spcPct val="0"/>
              </a:spcBef>
            </a:pPr>
            <a:r>
              <a:rPr lang="en-US" sz="3200" dirty="0" err="1">
                <a:solidFill>
                  <a:srgbClr val="231F20"/>
                </a:solidFill>
                <a:latin typeface="Noticia Text Bold"/>
              </a:rPr>
              <a:t>sunan</a:t>
            </a:r>
            <a:r>
              <a:rPr lang="en-US" sz="3200" dirty="0">
                <a:solidFill>
                  <a:srgbClr val="231F20"/>
                </a:solidFill>
                <a:latin typeface="Noticia Text Bold"/>
              </a:rPr>
              <a:t> internet </a:t>
            </a:r>
            <a:r>
              <a:rPr lang="en-US" sz="3200" dirty="0" err="1">
                <a:solidFill>
                  <a:srgbClr val="231F20"/>
                </a:solidFill>
                <a:latin typeface="Noticia Text Bold"/>
              </a:rPr>
              <a:t>sitelerinden</a:t>
            </a:r>
            <a:r>
              <a:rPr lang="en-US" sz="3200" dirty="0">
                <a:solidFill>
                  <a:srgbClr val="231F20"/>
                </a:solidFill>
                <a:latin typeface="Noticia Text Bold"/>
              </a:rPr>
              <a:t> </a:t>
            </a:r>
            <a:r>
              <a:rPr lang="en-US" sz="3200" dirty="0" err="1">
                <a:solidFill>
                  <a:srgbClr val="231F20"/>
                </a:solidFill>
                <a:latin typeface="Noticia Text Bold"/>
              </a:rPr>
              <a:t>öğrenilebileceği</a:t>
            </a:r>
            <a:r>
              <a:rPr lang="en-US" sz="3200" dirty="0">
                <a:solidFill>
                  <a:srgbClr val="231F20"/>
                </a:solidFill>
                <a:latin typeface="Noticia Text Bold"/>
              </a:rPr>
              <a:t> </a:t>
            </a:r>
            <a:r>
              <a:rPr lang="en-US" sz="3200" dirty="0" err="1">
                <a:solidFill>
                  <a:srgbClr val="231F20"/>
                </a:solidFill>
                <a:latin typeface="Noticia Text Bold"/>
              </a:rPr>
              <a:t>gibi</a:t>
            </a:r>
            <a:r>
              <a:rPr lang="en-US" sz="3200" dirty="0">
                <a:solidFill>
                  <a:srgbClr val="231F20"/>
                </a:solidFill>
                <a:latin typeface="Noticia Text Bold"/>
              </a:rPr>
              <a:t>, </a:t>
            </a:r>
            <a:r>
              <a:rPr lang="en-US" sz="3200" dirty="0" err="1">
                <a:solidFill>
                  <a:srgbClr val="231F20"/>
                </a:solidFill>
                <a:latin typeface="Noticia Text Bold"/>
              </a:rPr>
              <a:t>bu</a:t>
            </a:r>
            <a:endParaRPr lang="en-US" sz="3200" dirty="0">
              <a:solidFill>
                <a:srgbClr val="231F20"/>
              </a:solidFill>
              <a:latin typeface="Noticia Text Bold"/>
            </a:endParaRPr>
          </a:p>
          <a:p>
            <a:pPr algn="ctr">
              <a:lnSpc>
                <a:spcPts val="4730"/>
              </a:lnSpc>
              <a:spcBef>
                <a:spcPct val="0"/>
              </a:spcBef>
            </a:pPr>
            <a:r>
              <a:rPr lang="en-US" sz="3200" dirty="0" err="1">
                <a:solidFill>
                  <a:srgbClr val="231F20"/>
                </a:solidFill>
                <a:latin typeface="Noticia Text Bold"/>
              </a:rPr>
              <a:t>mesleklerin</a:t>
            </a:r>
            <a:r>
              <a:rPr lang="en-US" sz="3200" dirty="0">
                <a:solidFill>
                  <a:srgbClr val="231F20"/>
                </a:solidFill>
                <a:latin typeface="Noticia Text Bold"/>
              </a:rPr>
              <a:t> </a:t>
            </a:r>
            <a:r>
              <a:rPr lang="en-US" sz="3200" dirty="0" err="1">
                <a:solidFill>
                  <a:srgbClr val="231F20"/>
                </a:solidFill>
                <a:latin typeface="Noticia Text Bold"/>
              </a:rPr>
              <a:t>yapıldığı</a:t>
            </a:r>
            <a:r>
              <a:rPr lang="en-US" sz="3200" dirty="0">
                <a:solidFill>
                  <a:srgbClr val="231F20"/>
                </a:solidFill>
                <a:latin typeface="Noticia Text Bold"/>
              </a:rPr>
              <a:t> </a:t>
            </a:r>
            <a:r>
              <a:rPr lang="en-US" sz="3200" dirty="0" err="1">
                <a:solidFill>
                  <a:srgbClr val="231F20"/>
                </a:solidFill>
                <a:latin typeface="Noticia Text Bold"/>
              </a:rPr>
              <a:t>iş</a:t>
            </a:r>
            <a:r>
              <a:rPr lang="en-US" sz="3200" dirty="0">
                <a:solidFill>
                  <a:srgbClr val="231F20"/>
                </a:solidFill>
                <a:latin typeface="Noticia Text Bold"/>
              </a:rPr>
              <a:t> </a:t>
            </a:r>
            <a:r>
              <a:rPr lang="en-US" sz="3200" dirty="0" err="1">
                <a:solidFill>
                  <a:srgbClr val="231F20"/>
                </a:solidFill>
                <a:latin typeface="Noticia Text Bold"/>
              </a:rPr>
              <a:t>yerleri</a:t>
            </a:r>
            <a:r>
              <a:rPr lang="en-US" sz="3200" dirty="0">
                <a:solidFill>
                  <a:srgbClr val="231F20"/>
                </a:solidFill>
                <a:latin typeface="Noticia Text Bold"/>
              </a:rPr>
              <a:t> </a:t>
            </a:r>
            <a:r>
              <a:rPr lang="en-US" sz="3200" dirty="0" err="1">
                <a:solidFill>
                  <a:srgbClr val="231F20"/>
                </a:solidFill>
                <a:latin typeface="Noticia Text Bold"/>
              </a:rPr>
              <a:t>ziyaret</a:t>
            </a:r>
            <a:r>
              <a:rPr lang="en-US" sz="3200" dirty="0">
                <a:solidFill>
                  <a:srgbClr val="231F20"/>
                </a:solidFill>
                <a:latin typeface="Noticia Text Bold"/>
              </a:rPr>
              <a:t> </a:t>
            </a:r>
            <a:r>
              <a:rPr lang="en-US" sz="3200" dirty="0" err="1">
                <a:solidFill>
                  <a:srgbClr val="231F20"/>
                </a:solidFill>
                <a:latin typeface="Noticia Text Bold"/>
              </a:rPr>
              <a:t>edilerek</a:t>
            </a:r>
            <a:r>
              <a:rPr lang="en-US" sz="3200" dirty="0">
                <a:solidFill>
                  <a:srgbClr val="231F20"/>
                </a:solidFill>
                <a:latin typeface="Noticia Text Bold"/>
              </a:rPr>
              <a:t> </a:t>
            </a:r>
            <a:r>
              <a:rPr lang="en-US" sz="3200" dirty="0" err="1">
                <a:solidFill>
                  <a:srgbClr val="231F20"/>
                </a:solidFill>
                <a:latin typeface="Noticia Text Bold"/>
              </a:rPr>
              <a:t>ve</a:t>
            </a:r>
            <a:r>
              <a:rPr lang="en-US" sz="3200" dirty="0">
                <a:solidFill>
                  <a:srgbClr val="231F20"/>
                </a:solidFill>
                <a:latin typeface="Noticia Text Bold"/>
              </a:rPr>
              <a:t> </a:t>
            </a:r>
            <a:r>
              <a:rPr lang="en-US" sz="3200" dirty="0" err="1">
                <a:solidFill>
                  <a:srgbClr val="231F20"/>
                </a:solidFill>
                <a:latin typeface="Noticia Text Bold"/>
              </a:rPr>
              <a:t>ilgili</a:t>
            </a:r>
            <a:endParaRPr lang="en-US" sz="3200" dirty="0">
              <a:solidFill>
                <a:srgbClr val="231F20"/>
              </a:solidFill>
              <a:latin typeface="Noticia Text Bold"/>
            </a:endParaRPr>
          </a:p>
          <a:p>
            <a:pPr algn="ctr">
              <a:lnSpc>
                <a:spcPts val="4730"/>
              </a:lnSpc>
              <a:spcBef>
                <a:spcPct val="0"/>
              </a:spcBef>
            </a:pPr>
            <a:r>
              <a:rPr lang="en-US" sz="3200" dirty="0" err="1">
                <a:solidFill>
                  <a:srgbClr val="231F20"/>
                </a:solidFill>
                <a:latin typeface="Noticia Text Bold"/>
              </a:rPr>
              <a:t>meslek</a:t>
            </a:r>
            <a:r>
              <a:rPr lang="en-US" sz="3200" dirty="0">
                <a:solidFill>
                  <a:srgbClr val="231F20"/>
                </a:solidFill>
                <a:latin typeface="Noticia Text Bold"/>
              </a:rPr>
              <a:t> </a:t>
            </a:r>
            <a:r>
              <a:rPr lang="en-US" sz="3200" dirty="0" err="1">
                <a:solidFill>
                  <a:srgbClr val="231F20"/>
                </a:solidFill>
                <a:latin typeface="Noticia Text Bold"/>
              </a:rPr>
              <a:t>üyeleriyle</a:t>
            </a:r>
            <a:r>
              <a:rPr lang="en-US" sz="3200" dirty="0">
                <a:solidFill>
                  <a:srgbClr val="231F20"/>
                </a:solidFill>
                <a:latin typeface="Noticia Text Bold"/>
              </a:rPr>
              <a:t> </a:t>
            </a:r>
            <a:r>
              <a:rPr lang="en-US" sz="3200" dirty="0" err="1">
                <a:solidFill>
                  <a:srgbClr val="231F20"/>
                </a:solidFill>
                <a:latin typeface="Noticia Text Bold"/>
              </a:rPr>
              <a:t>görüşme</a:t>
            </a:r>
            <a:r>
              <a:rPr lang="en-US" sz="3200" dirty="0">
                <a:solidFill>
                  <a:srgbClr val="231F20"/>
                </a:solidFill>
                <a:latin typeface="Noticia Text Bold"/>
              </a:rPr>
              <a:t> </a:t>
            </a:r>
            <a:r>
              <a:rPr lang="en-US" sz="3200" dirty="0" err="1">
                <a:solidFill>
                  <a:srgbClr val="231F20"/>
                </a:solidFill>
                <a:latin typeface="Noticia Text Bold"/>
              </a:rPr>
              <a:t>yapılarak</a:t>
            </a:r>
            <a:r>
              <a:rPr lang="en-US" sz="3200" dirty="0">
                <a:solidFill>
                  <a:srgbClr val="231F20"/>
                </a:solidFill>
                <a:latin typeface="Noticia Text Bold"/>
              </a:rPr>
              <a:t> da </a:t>
            </a:r>
            <a:r>
              <a:rPr lang="en-US" sz="3200" dirty="0" err="1">
                <a:solidFill>
                  <a:srgbClr val="231F20"/>
                </a:solidFill>
                <a:latin typeface="Noticia Text Bold"/>
              </a:rPr>
              <a:t>elde</a:t>
            </a:r>
            <a:r>
              <a:rPr lang="en-US" sz="3200" dirty="0">
                <a:solidFill>
                  <a:srgbClr val="231F20"/>
                </a:solidFill>
                <a:latin typeface="Noticia Text Bold"/>
              </a:rPr>
              <a:t> </a:t>
            </a:r>
            <a:r>
              <a:rPr lang="en-US" sz="3200" dirty="0" err="1">
                <a:solidFill>
                  <a:srgbClr val="231F20"/>
                </a:solidFill>
                <a:latin typeface="Noticia Text Bold"/>
              </a:rPr>
              <a:t>edilebilir</a:t>
            </a:r>
            <a:r>
              <a:rPr lang="en-US" sz="3200" dirty="0">
                <a:solidFill>
                  <a:srgbClr val="231F20"/>
                </a:solidFill>
                <a:latin typeface="Noticia Text Bold"/>
              </a:rPr>
              <a:t>.</a:t>
            </a:r>
          </a:p>
          <a:p>
            <a:pPr algn="ctr">
              <a:lnSpc>
                <a:spcPts val="4730"/>
              </a:lnSpc>
              <a:spcBef>
                <a:spcPct val="0"/>
              </a:spcBef>
            </a:pPr>
            <a:r>
              <a:rPr lang="en-US" sz="3200" dirty="0" err="1">
                <a:solidFill>
                  <a:srgbClr val="FF3131"/>
                </a:solidFill>
                <a:latin typeface="Noticia Text Bold Italics"/>
              </a:rPr>
              <a:t>Meslekleri</a:t>
            </a:r>
            <a:r>
              <a:rPr lang="en-US" sz="3200" dirty="0">
                <a:solidFill>
                  <a:srgbClr val="FF3131"/>
                </a:solidFill>
                <a:latin typeface="Noticia Text Bold Italics"/>
              </a:rPr>
              <a:t> </a:t>
            </a:r>
            <a:r>
              <a:rPr lang="en-US" sz="3200" dirty="0" err="1">
                <a:solidFill>
                  <a:srgbClr val="FF3131"/>
                </a:solidFill>
                <a:latin typeface="Noticia Text Bold Italics"/>
              </a:rPr>
              <a:t>iyi</a:t>
            </a:r>
            <a:r>
              <a:rPr lang="en-US" sz="3200" dirty="0">
                <a:solidFill>
                  <a:srgbClr val="FF3131"/>
                </a:solidFill>
                <a:latin typeface="Noticia Text Bold Italics"/>
              </a:rPr>
              <a:t> </a:t>
            </a:r>
            <a:r>
              <a:rPr lang="en-US" sz="3200" dirty="0" err="1">
                <a:solidFill>
                  <a:srgbClr val="FF3131"/>
                </a:solidFill>
                <a:latin typeface="Noticia Text Bold Italics"/>
              </a:rPr>
              <a:t>tanımanın</a:t>
            </a:r>
            <a:r>
              <a:rPr lang="en-US" sz="3200" dirty="0">
                <a:solidFill>
                  <a:srgbClr val="FF3131"/>
                </a:solidFill>
                <a:latin typeface="Noticia Text Bold Italics"/>
              </a:rPr>
              <a:t> </a:t>
            </a:r>
            <a:r>
              <a:rPr lang="en-US" sz="3200" dirty="0" err="1">
                <a:solidFill>
                  <a:srgbClr val="FF3131"/>
                </a:solidFill>
                <a:latin typeface="Noticia Text Bold Italics"/>
              </a:rPr>
              <a:t>bir</a:t>
            </a:r>
            <a:r>
              <a:rPr lang="en-US" sz="3200" dirty="0">
                <a:solidFill>
                  <a:srgbClr val="FF3131"/>
                </a:solidFill>
                <a:latin typeface="Noticia Text Bold Italics"/>
              </a:rPr>
              <a:t> </a:t>
            </a:r>
            <a:r>
              <a:rPr lang="en-US" sz="3200" dirty="0" err="1">
                <a:solidFill>
                  <a:srgbClr val="FF3131"/>
                </a:solidFill>
                <a:latin typeface="Noticia Text Bold Italics"/>
              </a:rPr>
              <a:t>diğer</a:t>
            </a:r>
            <a:r>
              <a:rPr lang="en-US" sz="3200" dirty="0">
                <a:solidFill>
                  <a:srgbClr val="FF3131"/>
                </a:solidFill>
                <a:latin typeface="Noticia Text Bold Italics"/>
              </a:rPr>
              <a:t> </a:t>
            </a:r>
            <a:r>
              <a:rPr lang="en-US" sz="3200" dirty="0" err="1">
                <a:solidFill>
                  <a:srgbClr val="FF3131"/>
                </a:solidFill>
                <a:latin typeface="Noticia Text Bold Italics"/>
              </a:rPr>
              <a:t>yolu</a:t>
            </a:r>
            <a:r>
              <a:rPr lang="en-US" sz="3200" dirty="0">
                <a:solidFill>
                  <a:srgbClr val="FF3131"/>
                </a:solidFill>
                <a:latin typeface="Noticia Text Bold Italics"/>
              </a:rPr>
              <a:t> da </a:t>
            </a:r>
            <a:r>
              <a:rPr lang="en-US" sz="3200" dirty="0" err="1">
                <a:solidFill>
                  <a:srgbClr val="FF3131"/>
                </a:solidFill>
                <a:latin typeface="Noticia Text Bold Italics"/>
              </a:rPr>
              <a:t>çocuğunuzun</a:t>
            </a:r>
            <a:r>
              <a:rPr lang="en-US" sz="3200" dirty="0">
                <a:solidFill>
                  <a:srgbClr val="FF3131"/>
                </a:solidFill>
                <a:latin typeface="Noticia Text Bold Italics"/>
              </a:rPr>
              <a:t> </a:t>
            </a:r>
            <a:r>
              <a:rPr lang="en-US" sz="3200" dirty="0" err="1">
                <a:solidFill>
                  <a:srgbClr val="FF3131"/>
                </a:solidFill>
                <a:latin typeface="Noticia Text Bold Italics"/>
              </a:rPr>
              <a:t>bir</a:t>
            </a:r>
            <a:endParaRPr lang="en-US" sz="3200" dirty="0">
              <a:solidFill>
                <a:srgbClr val="FF3131"/>
              </a:solidFill>
              <a:latin typeface="Noticia Text Bold Italics"/>
            </a:endParaRPr>
          </a:p>
          <a:p>
            <a:pPr algn="ctr">
              <a:lnSpc>
                <a:spcPts val="4730"/>
              </a:lnSpc>
              <a:spcBef>
                <a:spcPct val="0"/>
              </a:spcBef>
            </a:pPr>
            <a:r>
              <a:rPr lang="en-US" sz="3200" dirty="0" err="1">
                <a:solidFill>
                  <a:srgbClr val="FF3131"/>
                </a:solidFill>
                <a:latin typeface="Noticia Text Bold Italics"/>
              </a:rPr>
              <a:t>işte</a:t>
            </a:r>
            <a:r>
              <a:rPr lang="en-US" sz="3200" dirty="0">
                <a:solidFill>
                  <a:srgbClr val="FF3131"/>
                </a:solidFill>
                <a:latin typeface="Noticia Text Bold Italics"/>
              </a:rPr>
              <a:t> </a:t>
            </a:r>
            <a:r>
              <a:rPr lang="en-US" sz="3200" dirty="0" err="1">
                <a:solidFill>
                  <a:srgbClr val="FF3131"/>
                </a:solidFill>
                <a:latin typeface="Noticia Text Bold Italics"/>
              </a:rPr>
              <a:t>yarım</a:t>
            </a:r>
            <a:r>
              <a:rPr lang="en-US" sz="3200" dirty="0">
                <a:solidFill>
                  <a:srgbClr val="FF3131"/>
                </a:solidFill>
                <a:latin typeface="Noticia Text Bold Italics"/>
              </a:rPr>
              <a:t> </a:t>
            </a:r>
            <a:r>
              <a:rPr lang="en-US" sz="3200" dirty="0" err="1">
                <a:solidFill>
                  <a:srgbClr val="FF3131"/>
                </a:solidFill>
                <a:latin typeface="Noticia Text Bold Italics"/>
              </a:rPr>
              <a:t>zamanlı</a:t>
            </a:r>
            <a:r>
              <a:rPr lang="en-US" sz="3200" dirty="0">
                <a:solidFill>
                  <a:srgbClr val="FF3131"/>
                </a:solidFill>
                <a:latin typeface="Noticia Text Bold Italics"/>
              </a:rPr>
              <a:t> </a:t>
            </a:r>
            <a:r>
              <a:rPr lang="en-US" sz="3200" dirty="0" err="1">
                <a:solidFill>
                  <a:srgbClr val="FF3131"/>
                </a:solidFill>
                <a:latin typeface="Noticia Text Bold Italics"/>
              </a:rPr>
              <a:t>ya</a:t>
            </a:r>
            <a:r>
              <a:rPr lang="en-US" sz="3200" dirty="0">
                <a:solidFill>
                  <a:srgbClr val="FF3131"/>
                </a:solidFill>
                <a:latin typeface="Noticia Text Bold Italics"/>
              </a:rPr>
              <a:t> da </a:t>
            </a:r>
            <a:r>
              <a:rPr lang="en-US" sz="3200" dirty="0" err="1">
                <a:solidFill>
                  <a:srgbClr val="FF3131"/>
                </a:solidFill>
                <a:latin typeface="Noticia Text Bold Italics"/>
              </a:rPr>
              <a:t>gönüllü</a:t>
            </a:r>
            <a:r>
              <a:rPr lang="en-US" sz="3200" dirty="0">
                <a:solidFill>
                  <a:srgbClr val="FF3131"/>
                </a:solidFill>
                <a:latin typeface="Noticia Text Bold Italics"/>
              </a:rPr>
              <a:t> </a:t>
            </a:r>
            <a:r>
              <a:rPr lang="en-US" sz="3200" dirty="0" err="1">
                <a:solidFill>
                  <a:srgbClr val="FF3131"/>
                </a:solidFill>
                <a:latin typeface="Noticia Text Bold Italics"/>
              </a:rPr>
              <a:t>olarak</a:t>
            </a:r>
            <a:r>
              <a:rPr lang="en-US" sz="3200" dirty="0">
                <a:solidFill>
                  <a:srgbClr val="FF3131"/>
                </a:solidFill>
                <a:latin typeface="Noticia Text Bold Italics"/>
              </a:rPr>
              <a:t> </a:t>
            </a:r>
            <a:r>
              <a:rPr lang="en-US" sz="3200" dirty="0" err="1">
                <a:solidFill>
                  <a:srgbClr val="FF3131"/>
                </a:solidFill>
                <a:latin typeface="Noticia Text Bold Italics"/>
              </a:rPr>
              <a:t>çalışmasını</a:t>
            </a:r>
            <a:endParaRPr lang="en-US" sz="3200" dirty="0">
              <a:solidFill>
                <a:srgbClr val="FF3131"/>
              </a:solidFill>
              <a:latin typeface="Noticia Text Bold Italics"/>
            </a:endParaRPr>
          </a:p>
          <a:p>
            <a:pPr algn="ctr">
              <a:lnSpc>
                <a:spcPts val="4730"/>
              </a:lnSpc>
              <a:spcBef>
                <a:spcPct val="0"/>
              </a:spcBef>
            </a:pPr>
            <a:r>
              <a:rPr lang="en-US" sz="3200" dirty="0" err="1">
                <a:solidFill>
                  <a:srgbClr val="231F20"/>
                </a:solidFill>
                <a:latin typeface="Noticia Text Bold"/>
              </a:rPr>
              <a:t>sağlamaktır</a:t>
            </a:r>
            <a:r>
              <a:rPr lang="en-US" sz="3200" dirty="0">
                <a:solidFill>
                  <a:srgbClr val="231F20"/>
                </a:solidFill>
                <a:latin typeface="Noticia Text Bold"/>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584906" y="619117"/>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E6EEF1">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Freeform 5"/>
          <p:cNvSpPr/>
          <p:nvPr/>
        </p:nvSpPr>
        <p:spPr>
          <a:xfrm>
            <a:off x="552057" y="619117"/>
            <a:ext cx="5987449" cy="9222752"/>
          </a:xfrm>
          <a:custGeom>
            <a:avLst/>
            <a:gdLst/>
            <a:ahLst/>
            <a:cxnLst/>
            <a:rect l="l" t="t" r="r" b="b"/>
            <a:pathLst>
              <a:path w="5987449" h="9222752">
                <a:moveTo>
                  <a:pt x="0" y="0"/>
                </a:moveTo>
                <a:lnTo>
                  <a:pt x="5987450" y="0"/>
                </a:lnTo>
                <a:lnTo>
                  <a:pt x="5987450" y="9222752"/>
                </a:lnTo>
                <a:lnTo>
                  <a:pt x="0" y="9222752"/>
                </a:lnTo>
                <a:lnTo>
                  <a:pt x="0" y="0"/>
                </a:lnTo>
                <a:close/>
              </a:path>
            </a:pathLst>
          </a:custGeom>
          <a:blipFill>
            <a:blip r:embed="rId2"/>
            <a:stretch>
              <a:fillRect l="-27017" r="-27017"/>
            </a:stretch>
          </a:blipFill>
        </p:spPr>
      </p:sp>
      <p:sp>
        <p:nvSpPr>
          <p:cNvPr id="6" name="TextBox 6"/>
          <p:cNvSpPr txBox="1"/>
          <p:nvPr/>
        </p:nvSpPr>
        <p:spPr>
          <a:xfrm>
            <a:off x="9795048" y="3550484"/>
            <a:ext cx="3650321" cy="3072730"/>
          </a:xfrm>
          <a:prstGeom prst="rect">
            <a:avLst/>
          </a:prstGeom>
        </p:spPr>
        <p:txBody>
          <a:bodyPr lIns="0" tIns="0" rIns="0" bIns="0" rtlCol="0" anchor="t">
            <a:spAutoFit/>
          </a:bodyPr>
          <a:lstStyle/>
          <a:p>
            <a:pPr algn="ctr">
              <a:lnSpc>
                <a:spcPts val="1639"/>
              </a:lnSpc>
            </a:pPr>
            <a:r>
              <a:rPr lang="en-US" sz="3278">
                <a:solidFill>
                  <a:srgbClr val="231F20"/>
                </a:solidFill>
                <a:latin typeface="Noticia Text Bold"/>
              </a:rPr>
              <a:t>Meslekleri</a:t>
            </a:r>
          </a:p>
          <a:p>
            <a:pPr algn="ctr">
              <a:lnSpc>
                <a:spcPts val="1639"/>
              </a:lnSpc>
            </a:pPr>
            <a:endParaRPr lang="en-US" sz="3278">
              <a:solidFill>
                <a:srgbClr val="231F20"/>
              </a:solidFill>
              <a:latin typeface="Noticia Text Bold"/>
            </a:endParaRPr>
          </a:p>
          <a:p>
            <a:pPr algn="ctr">
              <a:lnSpc>
                <a:spcPts val="1639"/>
              </a:lnSpc>
            </a:pPr>
            <a:r>
              <a:rPr lang="en-US" sz="3278">
                <a:solidFill>
                  <a:srgbClr val="231F20"/>
                </a:solidFill>
                <a:latin typeface="Noticia Text Bold"/>
              </a:rPr>
              <a:t> araştırma</a:t>
            </a:r>
          </a:p>
          <a:p>
            <a:pPr algn="ctr">
              <a:lnSpc>
                <a:spcPts val="1639"/>
              </a:lnSpc>
            </a:pPr>
            <a:endParaRPr lang="en-US" sz="3278">
              <a:solidFill>
                <a:srgbClr val="231F20"/>
              </a:solidFill>
              <a:latin typeface="Noticia Text Bold"/>
            </a:endParaRPr>
          </a:p>
          <a:p>
            <a:pPr algn="ctr">
              <a:lnSpc>
                <a:spcPts val="1639"/>
              </a:lnSpc>
            </a:pPr>
            <a:r>
              <a:rPr lang="en-US" sz="3278">
                <a:solidFill>
                  <a:srgbClr val="231F20"/>
                </a:solidFill>
                <a:latin typeface="Noticia Text Bold"/>
              </a:rPr>
              <a:t> sürecinde</a:t>
            </a:r>
          </a:p>
          <a:p>
            <a:pPr algn="ctr">
              <a:lnSpc>
                <a:spcPts val="1639"/>
              </a:lnSpc>
            </a:pPr>
            <a:endParaRPr lang="en-US" sz="3278">
              <a:solidFill>
                <a:srgbClr val="231F20"/>
              </a:solidFill>
              <a:latin typeface="Noticia Text Bold"/>
            </a:endParaRPr>
          </a:p>
          <a:p>
            <a:pPr algn="ctr">
              <a:lnSpc>
                <a:spcPts val="1639"/>
              </a:lnSpc>
            </a:pPr>
            <a:r>
              <a:rPr lang="en-US" sz="3278">
                <a:solidFill>
                  <a:srgbClr val="231F20"/>
                </a:solidFill>
                <a:latin typeface="Noticia Text Bold"/>
              </a:rPr>
              <a:t> çocuğunuzdan</a:t>
            </a:r>
          </a:p>
          <a:p>
            <a:pPr algn="ctr">
              <a:lnSpc>
                <a:spcPts val="1639"/>
              </a:lnSpc>
            </a:pPr>
            <a:endParaRPr lang="en-US" sz="3278">
              <a:solidFill>
                <a:srgbClr val="231F20"/>
              </a:solidFill>
              <a:latin typeface="Noticia Text Bold"/>
            </a:endParaRPr>
          </a:p>
          <a:p>
            <a:pPr algn="ctr">
              <a:lnSpc>
                <a:spcPts val="1639"/>
              </a:lnSpc>
            </a:pPr>
            <a:r>
              <a:rPr lang="en-US" sz="3278">
                <a:solidFill>
                  <a:srgbClr val="231F20"/>
                </a:solidFill>
                <a:latin typeface="Noticia Text Bold"/>
              </a:rPr>
              <a:t> şu soruların</a:t>
            </a:r>
          </a:p>
          <a:p>
            <a:pPr algn="ctr">
              <a:lnSpc>
                <a:spcPts val="1639"/>
              </a:lnSpc>
            </a:pPr>
            <a:endParaRPr lang="en-US" sz="3278">
              <a:solidFill>
                <a:srgbClr val="231F20"/>
              </a:solidFill>
              <a:latin typeface="Noticia Text Bold"/>
            </a:endParaRPr>
          </a:p>
          <a:p>
            <a:pPr algn="ctr">
              <a:lnSpc>
                <a:spcPts val="1639"/>
              </a:lnSpc>
            </a:pPr>
            <a:r>
              <a:rPr lang="en-US" sz="3278">
                <a:solidFill>
                  <a:srgbClr val="231F20"/>
                </a:solidFill>
                <a:latin typeface="Noticia Text Bold"/>
              </a:rPr>
              <a:t> yanıtlarını</a:t>
            </a:r>
          </a:p>
          <a:p>
            <a:pPr algn="ctr">
              <a:lnSpc>
                <a:spcPts val="1639"/>
              </a:lnSpc>
            </a:pPr>
            <a:endParaRPr lang="en-US" sz="3278">
              <a:solidFill>
                <a:srgbClr val="231F20"/>
              </a:solidFill>
              <a:latin typeface="Noticia Text Bold"/>
            </a:endParaRPr>
          </a:p>
          <a:p>
            <a:pPr algn="ctr">
              <a:lnSpc>
                <a:spcPts val="1639"/>
              </a:lnSpc>
            </a:pPr>
            <a:r>
              <a:rPr lang="en-US" sz="3278">
                <a:solidFill>
                  <a:srgbClr val="231F20"/>
                </a:solidFill>
                <a:latin typeface="Noticia Text Bold"/>
              </a:rPr>
              <a:t> bulmasını</a:t>
            </a:r>
          </a:p>
          <a:p>
            <a:pPr algn="ctr">
              <a:lnSpc>
                <a:spcPts val="1639"/>
              </a:lnSpc>
            </a:pPr>
            <a:endParaRPr lang="en-US" sz="3278">
              <a:solidFill>
                <a:srgbClr val="231F20"/>
              </a:solidFill>
              <a:latin typeface="Noticia Text Bold"/>
            </a:endParaRPr>
          </a:p>
          <a:p>
            <a:pPr marL="0" lvl="0" indent="0" algn="ctr">
              <a:lnSpc>
                <a:spcPts val="1639"/>
              </a:lnSpc>
            </a:pPr>
            <a:r>
              <a:rPr lang="en-US" sz="3278">
                <a:solidFill>
                  <a:srgbClr val="231F20"/>
                </a:solidFill>
                <a:latin typeface="Noticia Text Bold"/>
              </a:rPr>
              <a:t> isteyin: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412072" y="532124"/>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CCADCC">
                <a:alpha val="58824"/>
              </a:srgbClr>
            </a:solidFill>
            <a:ln cap="sq">
              <a:noFill/>
              <a:prstDash val="solid"/>
              <a:miter/>
            </a:ln>
          </p:spPr>
        </p:sp>
        <p:sp>
          <p:nvSpPr>
            <p:cNvPr id="4" name="TextBox 4"/>
            <p:cNvSpPr txBox="1"/>
            <p:nvPr/>
          </p:nvSpPr>
          <p:spPr>
            <a:xfrm>
              <a:off x="0" y="-47625"/>
              <a:ext cx="4508494" cy="2476663"/>
            </a:xfrm>
            <a:prstGeom prst="rect">
              <a:avLst/>
            </a:prstGeom>
          </p:spPr>
          <p:txBody>
            <a:bodyPr lIns="50800" tIns="50800" rIns="50800" bIns="50800" rtlCol="0" anchor="ctr"/>
            <a:lstStyle/>
            <a:p>
              <a:pPr algn="ctr">
                <a:lnSpc>
                  <a:spcPts val="3499"/>
                </a:lnSpc>
              </a:pPr>
              <a:r>
                <a:rPr lang="en-US" sz="2499">
                  <a:solidFill>
                    <a:srgbClr val="231F20">
                      <a:alpha val="58824"/>
                    </a:srgbClr>
                  </a:solidFill>
                  <a:latin typeface="Noticia Text Bold"/>
                </a:rPr>
                <a:t>1. Meslek üyelerinden beklenen görev ve sorumluluklar neler?</a:t>
              </a:r>
            </a:p>
            <a:p>
              <a:pPr algn="ctr">
                <a:lnSpc>
                  <a:spcPts val="3499"/>
                </a:lnSpc>
              </a:pPr>
              <a:endParaRPr lang="en-US" sz="2499">
                <a:solidFill>
                  <a:srgbClr val="231F20">
                    <a:alpha val="58824"/>
                  </a:srgbClr>
                </a:solidFill>
                <a:latin typeface="Noticia Text Bold"/>
              </a:endParaRPr>
            </a:p>
            <a:p>
              <a:pPr algn="ctr">
                <a:lnSpc>
                  <a:spcPts val="3499"/>
                </a:lnSpc>
              </a:pPr>
              <a:r>
                <a:rPr lang="en-US" sz="2499">
                  <a:solidFill>
                    <a:srgbClr val="231F20">
                      <a:alpha val="58824"/>
                    </a:srgbClr>
                  </a:solidFill>
                  <a:latin typeface="Noticia Text Bold"/>
                </a:rPr>
                <a:t> 2. İşin çalışma ortamı ve koşulları nasıl?</a:t>
              </a:r>
            </a:p>
            <a:p>
              <a:pPr algn="ctr">
                <a:lnSpc>
                  <a:spcPts val="3499"/>
                </a:lnSpc>
              </a:pPr>
              <a:endParaRPr lang="en-US" sz="2499">
                <a:solidFill>
                  <a:srgbClr val="231F20">
                    <a:alpha val="58824"/>
                  </a:srgbClr>
                </a:solidFill>
                <a:latin typeface="Noticia Text Bold"/>
              </a:endParaRPr>
            </a:p>
            <a:p>
              <a:pPr algn="ctr">
                <a:lnSpc>
                  <a:spcPts val="3499"/>
                </a:lnSpc>
              </a:pPr>
              <a:r>
                <a:rPr lang="en-US" sz="2499">
                  <a:solidFill>
                    <a:srgbClr val="231F20">
                      <a:alpha val="58824"/>
                    </a:srgbClr>
                  </a:solidFill>
                  <a:latin typeface="Noticia Text Bold"/>
                </a:rPr>
                <a:t> 3. İş ne tür alet, makine ve malzeme kullanmayı gerektiriyor? </a:t>
              </a:r>
            </a:p>
            <a:p>
              <a:pPr algn="ctr">
                <a:lnSpc>
                  <a:spcPts val="3499"/>
                </a:lnSpc>
              </a:pPr>
              <a:endParaRPr lang="en-US" sz="2499">
                <a:solidFill>
                  <a:srgbClr val="231F20">
                    <a:alpha val="58824"/>
                  </a:srgbClr>
                </a:solidFill>
                <a:latin typeface="Noticia Text Bold"/>
              </a:endParaRPr>
            </a:p>
            <a:p>
              <a:pPr algn="ctr">
                <a:lnSpc>
                  <a:spcPts val="3499"/>
                </a:lnSpc>
              </a:pPr>
              <a:r>
                <a:rPr lang="en-US" sz="2499">
                  <a:solidFill>
                    <a:srgbClr val="231F20">
                      <a:alpha val="58824"/>
                    </a:srgbClr>
                  </a:solidFill>
                  <a:latin typeface="Noticia Text Bold"/>
                </a:rPr>
                <a:t>4. Mesleğe girebilmek için ne tür bir eğitim gerekiyor?</a:t>
              </a:r>
            </a:p>
            <a:p>
              <a:pPr algn="ctr">
                <a:lnSpc>
                  <a:spcPts val="3499"/>
                </a:lnSpc>
              </a:pPr>
              <a:endParaRPr lang="en-US" sz="2499">
                <a:solidFill>
                  <a:srgbClr val="231F20">
                    <a:alpha val="58824"/>
                  </a:srgbClr>
                </a:solidFill>
                <a:latin typeface="Noticia Text Bold"/>
              </a:endParaRPr>
            </a:p>
            <a:p>
              <a:pPr algn="ctr">
                <a:lnSpc>
                  <a:spcPts val="3499"/>
                </a:lnSpc>
              </a:pPr>
              <a:r>
                <a:rPr lang="en-US" sz="2499">
                  <a:solidFill>
                    <a:srgbClr val="231F20">
                      <a:alpha val="58824"/>
                    </a:srgbClr>
                  </a:solidFill>
                  <a:latin typeface="Noticia Text Bold"/>
                </a:rPr>
                <a:t> 5. İşe giriş koşulları neler?</a:t>
              </a:r>
            </a:p>
            <a:p>
              <a:pPr algn="ctr">
                <a:lnSpc>
                  <a:spcPts val="3499"/>
                </a:lnSpc>
              </a:pPr>
              <a:endParaRPr lang="en-US" sz="2499">
                <a:solidFill>
                  <a:srgbClr val="231F20">
                    <a:alpha val="58824"/>
                  </a:srgbClr>
                </a:solidFill>
                <a:latin typeface="Noticia Text Bold"/>
              </a:endParaRPr>
            </a:p>
            <a:p>
              <a:pPr algn="ctr">
                <a:lnSpc>
                  <a:spcPts val="3499"/>
                </a:lnSpc>
              </a:pPr>
              <a:r>
                <a:rPr lang="en-US" sz="2499">
                  <a:solidFill>
                    <a:srgbClr val="231F20">
                      <a:alpha val="58824"/>
                    </a:srgbClr>
                  </a:solidFill>
                  <a:latin typeface="Noticia Text Bold"/>
                </a:rPr>
                <a:t> 6. Meslekte iş bulma olasılığı ne?</a:t>
              </a:r>
            </a:p>
            <a:p>
              <a:pPr algn="ctr">
                <a:lnSpc>
                  <a:spcPts val="3499"/>
                </a:lnSpc>
              </a:pPr>
              <a:endParaRPr lang="en-US" sz="2499">
                <a:solidFill>
                  <a:srgbClr val="231F20">
                    <a:alpha val="58824"/>
                  </a:srgbClr>
                </a:solidFill>
                <a:latin typeface="Noticia Text Bold"/>
              </a:endParaRPr>
            </a:p>
            <a:p>
              <a:pPr algn="ctr">
                <a:lnSpc>
                  <a:spcPts val="3499"/>
                </a:lnSpc>
              </a:pPr>
              <a:r>
                <a:rPr lang="en-US" sz="2499">
                  <a:solidFill>
                    <a:srgbClr val="231F20">
                      <a:alpha val="58824"/>
                    </a:srgbClr>
                  </a:solidFill>
                  <a:latin typeface="Noticia Text Bold"/>
                </a:rPr>
                <a:t> 7. Meslekte yükselme olanağı ne? </a:t>
              </a:r>
            </a:p>
            <a:p>
              <a:pPr algn="ctr">
                <a:lnSpc>
                  <a:spcPts val="3499"/>
                </a:lnSpc>
              </a:pPr>
              <a:endParaRPr lang="en-US" sz="2499">
                <a:solidFill>
                  <a:srgbClr val="231F20">
                    <a:alpha val="58824"/>
                  </a:srgbClr>
                </a:solidFill>
                <a:latin typeface="Noticia Text Bold"/>
              </a:endParaRPr>
            </a:p>
            <a:p>
              <a:pPr algn="ctr">
                <a:lnSpc>
                  <a:spcPts val="3499"/>
                </a:lnSpc>
              </a:pPr>
              <a:r>
                <a:rPr lang="en-US" sz="2499">
                  <a:solidFill>
                    <a:srgbClr val="231F20">
                      <a:alpha val="58824"/>
                    </a:srgbClr>
                  </a:solidFill>
                  <a:latin typeface="Noticia Text Bold"/>
                </a:rPr>
                <a:t>8. İşin sağladığı gelir düzeyi nedir? </a:t>
              </a:r>
            </a:p>
            <a:p>
              <a:pPr algn="ctr">
                <a:lnSpc>
                  <a:spcPts val="3499"/>
                </a:lnSpc>
              </a:pPr>
              <a:endParaRPr lang="en-US" sz="2499">
                <a:solidFill>
                  <a:srgbClr val="231F20">
                    <a:alpha val="58824"/>
                  </a:srgbClr>
                </a:solidFill>
                <a:latin typeface="Noticia Text Bold"/>
              </a:endParaRPr>
            </a:p>
            <a:p>
              <a:pPr marL="0" lvl="0" indent="0" algn="ctr">
                <a:lnSpc>
                  <a:spcPts val="3499"/>
                </a:lnSpc>
                <a:spcBef>
                  <a:spcPct val="0"/>
                </a:spcBef>
              </a:pPr>
              <a:r>
                <a:rPr lang="en-US" sz="2499">
                  <a:solidFill>
                    <a:srgbClr val="231F20">
                      <a:alpha val="58824"/>
                    </a:srgbClr>
                  </a:solidFill>
                  <a:latin typeface="Noticia Text Bold"/>
                </a:rPr>
                <a:t>9. Mesleğin gelecekteki durumu nasıl olacak?</a:t>
              </a:r>
            </a:p>
          </p:txBody>
        </p:sp>
      </p:grpSp>
      <p:sp>
        <p:nvSpPr>
          <p:cNvPr id="5" name="Freeform 5"/>
          <p:cNvSpPr/>
          <p:nvPr/>
        </p:nvSpPr>
        <p:spPr>
          <a:xfrm>
            <a:off x="13964103" y="0"/>
            <a:ext cx="4323897" cy="10287000"/>
          </a:xfrm>
          <a:custGeom>
            <a:avLst/>
            <a:gdLst/>
            <a:ahLst/>
            <a:cxnLst/>
            <a:rect l="l" t="t" r="r" b="b"/>
            <a:pathLst>
              <a:path w="4323897" h="10287000">
                <a:moveTo>
                  <a:pt x="0" y="0"/>
                </a:moveTo>
                <a:lnTo>
                  <a:pt x="4323897" y="0"/>
                </a:lnTo>
                <a:lnTo>
                  <a:pt x="4323897" y="10287000"/>
                </a:lnTo>
                <a:lnTo>
                  <a:pt x="0" y="10287000"/>
                </a:lnTo>
                <a:lnTo>
                  <a:pt x="0" y="0"/>
                </a:lnTo>
                <a:close/>
              </a:path>
            </a:pathLst>
          </a:custGeom>
          <a:blipFill>
            <a:blip r:embed="rId2"/>
            <a:stretch>
              <a:fillRect l="-63023" r="-74886"/>
            </a:stretch>
          </a:blipFill>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584906" y="399173"/>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CCADCC">
                <a:alpha val="58824"/>
              </a:srgbClr>
            </a:solidFill>
            <a:ln cap="sq">
              <a:noFill/>
              <a:prstDash val="solid"/>
              <a:miter/>
            </a:ln>
          </p:spPr>
        </p:sp>
        <p:sp>
          <p:nvSpPr>
            <p:cNvPr id="4" name="TextBox 4"/>
            <p:cNvSpPr txBox="1"/>
            <p:nvPr/>
          </p:nvSpPr>
          <p:spPr>
            <a:xfrm>
              <a:off x="0" y="-47625"/>
              <a:ext cx="4508494" cy="2476663"/>
            </a:xfrm>
            <a:prstGeom prst="rect">
              <a:avLst/>
            </a:prstGeom>
          </p:spPr>
          <p:txBody>
            <a:bodyPr lIns="50800" tIns="50800" rIns="50800" bIns="50800" rtlCol="0" anchor="ctr"/>
            <a:lstStyle/>
            <a:p>
              <a:pPr marL="0" lvl="0" indent="0" algn="ctr">
                <a:lnSpc>
                  <a:spcPts val="3779"/>
                </a:lnSpc>
                <a:spcBef>
                  <a:spcPct val="0"/>
                </a:spcBef>
              </a:pPr>
              <a:endParaRPr/>
            </a:p>
          </p:txBody>
        </p:sp>
      </p:grpSp>
      <p:sp>
        <p:nvSpPr>
          <p:cNvPr id="5" name="TextBox 5"/>
          <p:cNvSpPr txBox="1"/>
          <p:nvPr/>
        </p:nvSpPr>
        <p:spPr>
          <a:xfrm>
            <a:off x="3798317" y="4119880"/>
            <a:ext cx="10691366" cy="3060066"/>
          </a:xfrm>
          <a:prstGeom prst="rect">
            <a:avLst/>
          </a:prstGeom>
        </p:spPr>
        <p:txBody>
          <a:bodyPr lIns="0" tIns="0" rIns="0" bIns="0" rtlCol="0" anchor="t">
            <a:spAutoFit/>
          </a:bodyPr>
          <a:lstStyle/>
          <a:p>
            <a:pPr algn="ctr">
              <a:lnSpc>
                <a:spcPts val="4059"/>
              </a:lnSpc>
              <a:spcBef>
                <a:spcPct val="0"/>
              </a:spcBef>
            </a:pPr>
            <a:r>
              <a:rPr lang="en-US" sz="2899">
                <a:solidFill>
                  <a:srgbClr val="231F20"/>
                </a:solidFill>
                <a:latin typeface="Noticia Text Bold"/>
              </a:rPr>
              <a:t>Meslekler hakkında bilgi topladıktan sonra, çocuğunuzun</a:t>
            </a:r>
          </a:p>
          <a:p>
            <a:pPr algn="ctr">
              <a:lnSpc>
                <a:spcPts val="4059"/>
              </a:lnSpc>
              <a:spcBef>
                <a:spcPct val="0"/>
              </a:spcBef>
            </a:pPr>
            <a:r>
              <a:rPr lang="en-US" sz="2899">
                <a:solidFill>
                  <a:srgbClr val="231F20"/>
                </a:solidFill>
                <a:latin typeface="Noticia Text Bold"/>
              </a:rPr>
              <a:t>kendisine en uygun </a:t>
            </a:r>
            <a:r>
              <a:rPr lang="en-US" sz="2899">
                <a:solidFill>
                  <a:srgbClr val="FF3131"/>
                </a:solidFill>
                <a:latin typeface="Noticia Text Bold Italics"/>
              </a:rPr>
              <a:t>birkaç meslek hakkında daha</a:t>
            </a:r>
          </a:p>
          <a:p>
            <a:pPr algn="ctr">
              <a:lnSpc>
                <a:spcPts val="4059"/>
              </a:lnSpc>
              <a:spcBef>
                <a:spcPct val="0"/>
              </a:spcBef>
            </a:pPr>
            <a:r>
              <a:rPr lang="en-US" sz="2899">
                <a:solidFill>
                  <a:srgbClr val="FF3131"/>
                </a:solidFill>
                <a:latin typeface="Noticia Text Bold Italics"/>
              </a:rPr>
              <a:t>derinlemesine araştırma yapması gerekiyor</a:t>
            </a:r>
            <a:r>
              <a:rPr lang="en-US" sz="2899">
                <a:solidFill>
                  <a:srgbClr val="231F20"/>
                </a:solidFill>
                <a:latin typeface="Noticia Text Bold Italics"/>
              </a:rPr>
              <a:t>. </a:t>
            </a:r>
            <a:r>
              <a:rPr lang="en-US" sz="2899">
                <a:solidFill>
                  <a:srgbClr val="231F20"/>
                </a:solidFill>
                <a:latin typeface="Noticia Text Bold"/>
              </a:rPr>
              <a:t>Bunun amacı,</a:t>
            </a:r>
          </a:p>
          <a:p>
            <a:pPr algn="ctr">
              <a:lnSpc>
                <a:spcPts val="4059"/>
              </a:lnSpc>
              <a:spcBef>
                <a:spcPct val="0"/>
              </a:spcBef>
            </a:pPr>
            <a:r>
              <a:rPr lang="en-US" sz="2899">
                <a:solidFill>
                  <a:srgbClr val="231F20"/>
                </a:solidFill>
                <a:latin typeface="Noticia Text Bold"/>
              </a:rPr>
              <a:t>çocuğunuzun eksik bilgilere dayanarak seçim yapmasını</a:t>
            </a:r>
          </a:p>
          <a:p>
            <a:pPr algn="ctr">
              <a:lnSpc>
                <a:spcPts val="4059"/>
              </a:lnSpc>
              <a:spcBef>
                <a:spcPct val="0"/>
              </a:spcBef>
            </a:pPr>
            <a:r>
              <a:rPr lang="en-US" sz="2899">
                <a:solidFill>
                  <a:srgbClr val="231F20"/>
                </a:solidFill>
                <a:latin typeface="Noticia Text Bold"/>
              </a:rPr>
              <a:t>engellemek. Bu nedenle ilgilendiği meslekleri daha ayrıntılı</a:t>
            </a:r>
          </a:p>
          <a:p>
            <a:pPr algn="ctr">
              <a:lnSpc>
                <a:spcPts val="4059"/>
              </a:lnSpc>
              <a:spcBef>
                <a:spcPct val="0"/>
              </a:spcBef>
            </a:pPr>
            <a:r>
              <a:rPr lang="en-US" sz="2899">
                <a:solidFill>
                  <a:srgbClr val="231F20"/>
                </a:solidFill>
                <a:latin typeface="Noticia Text Bold"/>
              </a:rPr>
              <a:t>ve her yönüyle tanıması için onu iyi yönlendirmelisiniz.</a:t>
            </a:r>
          </a:p>
        </p:txBody>
      </p:sp>
      <p:sp>
        <p:nvSpPr>
          <p:cNvPr id="6" name="TextBox 6"/>
          <p:cNvSpPr txBox="1"/>
          <p:nvPr/>
        </p:nvSpPr>
        <p:spPr>
          <a:xfrm>
            <a:off x="141111" y="2132234"/>
            <a:ext cx="17118189" cy="495301"/>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Noticia Text Bold"/>
              </a:rPr>
              <a:t>3-En Uygun Alternatifin Seçilmesi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794305" y="532124"/>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E6EEF1">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Freeform 5"/>
          <p:cNvSpPr/>
          <p:nvPr/>
        </p:nvSpPr>
        <p:spPr>
          <a:xfrm>
            <a:off x="4819465" y="1815723"/>
            <a:ext cx="7798903" cy="3993188"/>
          </a:xfrm>
          <a:custGeom>
            <a:avLst/>
            <a:gdLst/>
            <a:ahLst/>
            <a:cxnLst/>
            <a:rect l="l" t="t" r="r" b="b"/>
            <a:pathLst>
              <a:path w="7798903" h="3993188">
                <a:moveTo>
                  <a:pt x="0" y="0"/>
                </a:moveTo>
                <a:lnTo>
                  <a:pt x="7798903" y="0"/>
                </a:lnTo>
                <a:lnTo>
                  <a:pt x="7798903" y="3993188"/>
                </a:lnTo>
                <a:lnTo>
                  <a:pt x="0" y="3993188"/>
                </a:lnTo>
                <a:lnTo>
                  <a:pt x="0" y="0"/>
                </a:lnTo>
                <a:close/>
              </a:path>
            </a:pathLst>
          </a:custGeom>
          <a:blipFill>
            <a:blip r:embed="rId2"/>
            <a:stretch>
              <a:fillRect t="-20548" b="-74757"/>
            </a:stretch>
          </a:blipFill>
        </p:spPr>
      </p:sp>
      <p:sp>
        <p:nvSpPr>
          <p:cNvPr id="6" name="TextBox 6"/>
          <p:cNvSpPr txBox="1"/>
          <p:nvPr/>
        </p:nvSpPr>
        <p:spPr>
          <a:xfrm>
            <a:off x="3560643" y="6609246"/>
            <a:ext cx="11585512" cy="1774272"/>
          </a:xfrm>
          <a:prstGeom prst="rect">
            <a:avLst/>
          </a:prstGeom>
        </p:spPr>
        <p:txBody>
          <a:bodyPr lIns="0" tIns="0" rIns="0" bIns="0" rtlCol="0" anchor="t">
            <a:spAutoFit/>
          </a:bodyPr>
          <a:lstStyle/>
          <a:p>
            <a:pPr algn="ctr">
              <a:lnSpc>
                <a:spcPts val="4603"/>
              </a:lnSpc>
              <a:spcBef>
                <a:spcPct val="0"/>
              </a:spcBef>
            </a:pPr>
            <a:r>
              <a:rPr lang="en-US" sz="4603">
                <a:solidFill>
                  <a:srgbClr val="231F20"/>
                </a:solidFill>
                <a:latin typeface="Eczar Semi-Bold"/>
              </a:rPr>
              <a:t>En uygun alternatifin seçilmesi sürecinde çocuğunuzdan şu soruların cevabını bulmasını isteyebilirsiniz: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E6EEF1">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3351244" y="2188804"/>
            <a:ext cx="11585512" cy="5976067"/>
          </a:xfrm>
          <a:prstGeom prst="rect">
            <a:avLst/>
          </a:prstGeom>
        </p:spPr>
        <p:txBody>
          <a:bodyPr lIns="0" tIns="0" rIns="0" bIns="0" rtlCol="0" anchor="t">
            <a:spAutoFit/>
          </a:bodyPr>
          <a:lstStyle/>
          <a:p>
            <a:pPr algn="ctr">
              <a:lnSpc>
                <a:spcPts val="3903"/>
              </a:lnSpc>
            </a:pPr>
            <a:r>
              <a:rPr lang="en-US" sz="3903">
                <a:solidFill>
                  <a:srgbClr val="231F20"/>
                </a:solidFill>
                <a:latin typeface="Eczar Semi-Bold"/>
              </a:rPr>
              <a:t>1. Bu meslekler yetenek, ilgi, kişilik özelliklerim ve ihtiyaçlarıma cevap verecek mi? </a:t>
            </a:r>
          </a:p>
          <a:p>
            <a:pPr algn="ctr">
              <a:lnSpc>
                <a:spcPts val="3903"/>
              </a:lnSpc>
            </a:pPr>
            <a:endParaRPr lang="en-US" sz="3903">
              <a:solidFill>
                <a:srgbClr val="231F20"/>
              </a:solidFill>
              <a:latin typeface="Eczar Semi-Bold"/>
            </a:endParaRPr>
          </a:p>
          <a:p>
            <a:pPr algn="ctr">
              <a:lnSpc>
                <a:spcPts val="3903"/>
              </a:lnSpc>
            </a:pPr>
            <a:r>
              <a:rPr lang="en-US" sz="3903">
                <a:solidFill>
                  <a:srgbClr val="231F20"/>
                </a:solidFill>
                <a:latin typeface="Eczar Semi-Bold"/>
              </a:rPr>
              <a:t>2. Bu olası meslekler beni kısa ve </a:t>
            </a:r>
          </a:p>
          <a:p>
            <a:pPr algn="ctr">
              <a:lnSpc>
                <a:spcPts val="3903"/>
              </a:lnSpc>
            </a:pPr>
            <a:r>
              <a:rPr lang="en-US" sz="3903">
                <a:solidFill>
                  <a:srgbClr val="231F20"/>
                </a:solidFill>
                <a:latin typeface="Eczar Semi-Bold"/>
              </a:rPr>
              <a:t>uzun dönemde mesleki doyuma ulaştırabilir mi? </a:t>
            </a:r>
          </a:p>
          <a:p>
            <a:pPr algn="ctr">
              <a:lnSpc>
                <a:spcPts val="3903"/>
              </a:lnSpc>
            </a:pPr>
            <a:endParaRPr lang="en-US" sz="3903">
              <a:solidFill>
                <a:srgbClr val="231F20"/>
              </a:solidFill>
              <a:latin typeface="Eczar Semi-Bold"/>
            </a:endParaRPr>
          </a:p>
          <a:p>
            <a:pPr algn="ctr">
              <a:lnSpc>
                <a:spcPts val="3903"/>
              </a:lnSpc>
            </a:pPr>
            <a:r>
              <a:rPr lang="en-US" sz="3903">
                <a:solidFill>
                  <a:srgbClr val="231F20"/>
                </a:solidFill>
                <a:latin typeface="Eczar Semi-Bold"/>
              </a:rPr>
              <a:t>3. İlgilendiğim bu mesleklerin her birinin olumlu ve olumsuz yanları neler? </a:t>
            </a:r>
          </a:p>
          <a:p>
            <a:pPr algn="ctr">
              <a:lnSpc>
                <a:spcPts val="3903"/>
              </a:lnSpc>
            </a:pPr>
            <a:endParaRPr lang="en-US" sz="3903">
              <a:solidFill>
                <a:srgbClr val="231F20"/>
              </a:solidFill>
              <a:latin typeface="Eczar Semi-Bold"/>
            </a:endParaRPr>
          </a:p>
          <a:p>
            <a:pPr algn="ctr">
              <a:lnSpc>
                <a:spcPts val="3903"/>
              </a:lnSpc>
              <a:spcBef>
                <a:spcPct val="0"/>
              </a:spcBef>
            </a:pPr>
            <a:r>
              <a:rPr lang="en-US" sz="3903">
                <a:solidFill>
                  <a:srgbClr val="231F20"/>
                </a:solidFill>
                <a:latin typeface="Eczar Semi-Bold"/>
              </a:rPr>
              <a:t>4. Araştırdığım bu mesleklerin eğitim ve diğer gerekliliklerini yerine getirmeye istekli ve hazır mıyım?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E6EEF1">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Freeform 5"/>
          <p:cNvSpPr/>
          <p:nvPr/>
        </p:nvSpPr>
        <p:spPr>
          <a:xfrm>
            <a:off x="0" y="0"/>
            <a:ext cx="3814315" cy="3899012"/>
          </a:xfrm>
          <a:custGeom>
            <a:avLst/>
            <a:gdLst/>
            <a:ahLst/>
            <a:cxnLst/>
            <a:rect l="l" t="t" r="r" b="b"/>
            <a:pathLst>
              <a:path w="3814315" h="3899012">
                <a:moveTo>
                  <a:pt x="0" y="0"/>
                </a:moveTo>
                <a:lnTo>
                  <a:pt x="3814315" y="0"/>
                </a:lnTo>
                <a:lnTo>
                  <a:pt x="3814315" y="3899012"/>
                </a:lnTo>
                <a:lnTo>
                  <a:pt x="0" y="3899012"/>
                </a:lnTo>
                <a:lnTo>
                  <a:pt x="0" y="0"/>
                </a:lnTo>
                <a:close/>
              </a:path>
            </a:pathLst>
          </a:custGeom>
          <a:blipFill>
            <a:blip r:embed="rId2"/>
            <a:stretch>
              <a:fillRect l="-1110" r="-1110"/>
            </a:stretch>
          </a:blipFill>
        </p:spPr>
      </p:sp>
      <p:sp>
        <p:nvSpPr>
          <p:cNvPr id="6" name="TextBox 6"/>
          <p:cNvSpPr txBox="1"/>
          <p:nvPr/>
        </p:nvSpPr>
        <p:spPr>
          <a:xfrm>
            <a:off x="6538566" y="1276350"/>
            <a:ext cx="5264053" cy="2042195"/>
          </a:xfrm>
          <a:prstGeom prst="rect">
            <a:avLst/>
          </a:prstGeom>
        </p:spPr>
        <p:txBody>
          <a:bodyPr lIns="0" tIns="0" rIns="0" bIns="0" rtlCol="0" anchor="t">
            <a:spAutoFit/>
          </a:bodyPr>
          <a:lstStyle/>
          <a:p>
            <a:pPr algn="ctr">
              <a:lnSpc>
                <a:spcPts val="1789"/>
              </a:lnSpc>
            </a:pPr>
            <a:r>
              <a:rPr lang="en-US" sz="3578">
                <a:solidFill>
                  <a:srgbClr val="231F20"/>
                </a:solidFill>
                <a:latin typeface="Noticia Text Bold"/>
              </a:rPr>
              <a:t>4-İstihdam</a:t>
            </a:r>
          </a:p>
          <a:p>
            <a:pPr algn="ctr">
              <a:lnSpc>
                <a:spcPts val="1789"/>
              </a:lnSpc>
            </a:pPr>
            <a:endParaRPr lang="en-US" sz="3578">
              <a:solidFill>
                <a:srgbClr val="231F20"/>
              </a:solidFill>
              <a:latin typeface="Noticia Text Bold"/>
            </a:endParaRPr>
          </a:p>
          <a:p>
            <a:pPr algn="ctr">
              <a:lnSpc>
                <a:spcPts val="1789"/>
              </a:lnSpc>
            </a:pPr>
            <a:r>
              <a:rPr lang="en-US" sz="3578">
                <a:solidFill>
                  <a:srgbClr val="231F20"/>
                </a:solidFill>
                <a:latin typeface="Noticia Text Bold"/>
              </a:rPr>
              <a:t> Becerilerinin</a:t>
            </a:r>
          </a:p>
          <a:p>
            <a:pPr algn="ctr">
              <a:lnSpc>
                <a:spcPts val="1789"/>
              </a:lnSpc>
            </a:pPr>
            <a:endParaRPr lang="en-US" sz="3578">
              <a:solidFill>
                <a:srgbClr val="231F20"/>
              </a:solidFill>
              <a:latin typeface="Noticia Text Bold"/>
            </a:endParaRPr>
          </a:p>
          <a:p>
            <a:pPr algn="ctr">
              <a:lnSpc>
                <a:spcPts val="1789"/>
              </a:lnSpc>
            </a:pPr>
            <a:r>
              <a:rPr lang="en-US" sz="3578">
                <a:solidFill>
                  <a:srgbClr val="231F20"/>
                </a:solidFill>
                <a:latin typeface="Noticia Text Bold"/>
              </a:rPr>
              <a:t> Geliştirilerek İş</a:t>
            </a:r>
          </a:p>
          <a:p>
            <a:pPr algn="ctr">
              <a:lnSpc>
                <a:spcPts val="1789"/>
              </a:lnSpc>
            </a:pPr>
            <a:endParaRPr lang="en-US" sz="3578">
              <a:solidFill>
                <a:srgbClr val="231F20"/>
              </a:solidFill>
              <a:latin typeface="Noticia Text Bold"/>
            </a:endParaRPr>
          </a:p>
          <a:p>
            <a:pPr algn="ctr">
              <a:lnSpc>
                <a:spcPts val="1789"/>
              </a:lnSpc>
            </a:pPr>
            <a:r>
              <a:rPr lang="en-US" sz="3578">
                <a:solidFill>
                  <a:srgbClr val="231F20"/>
                </a:solidFill>
                <a:latin typeface="Noticia Text Bold"/>
              </a:rPr>
              <a:t> Bulmak İçin Çaba</a:t>
            </a:r>
          </a:p>
          <a:p>
            <a:pPr algn="ctr">
              <a:lnSpc>
                <a:spcPts val="1789"/>
              </a:lnSpc>
            </a:pPr>
            <a:endParaRPr lang="en-US" sz="3578">
              <a:solidFill>
                <a:srgbClr val="231F20"/>
              </a:solidFill>
              <a:latin typeface="Noticia Text Bold"/>
            </a:endParaRPr>
          </a:p>
          <a:p>
            <a:pPr marL="0" lvl="0" indent="0" algn="ctr">
              <a:lnSpc>
                <a:spcPts val="1789"/>
              </a:lnSpc>
            </a:pPr>
            <a:r>
              <a:rPr lang="en-US" sz="3578">
                <a:solidFill>
                  <a:srgbClr val="231F20"/>
                </a:solidFill>
                <a:latin typeface="Noticia Text Bold"/>
              </a:rPr>
              <a:t> Gösterilmesi</a:t>
            </a:r>
          </a:p>
        </p:txBody>
      </p:sp>
      <p:sp>
        <p:nvSpPr>
          <p:cNvPr id="7" name="TextBox 7"/>
          <p:cNvSpPr txBox="1"/>
          <p:nvPr/>
        </p:nvSpPr>
        <p:spPr>
          <a:xfrm>
            <a:off x="3166021" y="3934410"/>
            <a:ext cx="11955959" cy="3581299"/>
          </a:xfrm>
          <a:prstGeom prst="rect">
            <a:avLst/>
          </a:prstGeom>
        </p:spPr>
        <p:txBody>
          <a:bodyPr lIns="0" tIns="0" rIns="0" bIns="0" rtlCol="0" anchor="t">
            <a:spAutoFit/>
          </a:bodyPr>
          <a:lstStyle/>
          <a:p>
            <a:pPr algn="ctr">
              <a:lnSpc>
                <a:spcPts val="4730"/>
              </a:lnSpc>
              <a:spcBef>
                <a:spcPct val="0"/>
              </a:spcBef>
            </a:pPr>
            <a:r>
              <a:rPr lang="en-US" sz="3378">
                <a:solidFill>
                  <a:srgbClr val="231F20"/>
                </a:solidFill>
                <a:latin typeface="Noticia Text Bold"/>
              </a:rPr>
              <a:t>Çocuğunuz lise veya üniversite eğitimini tamamladıktan</a:t>
            </a:r>
          </a:p>
          <a:p>
            <a:pPr algn="ctr">
              <a:lnSpc>
                <a:spcPts val="4730"/>
              </a:lnSpc>
              <a:spcBef>
                <a:spcPct val="0"/>
              </a:spcBef>
            </a:pPr>
            <a:r>
              <a:rPr lang="en-US" sz="3378">
                <a:solidFill>
                  <a:srgbClr val="231F20"/>
                </a:solidFill>
                <a:latin typeface="Noticia Text Bold"/>
              </a:rPr>
              <a:t>sonra, sıra iş bulmaya geliyor. Bu aşamada, çocuğunuzun</a:t>
            </a:r>
          </a:p>
          <a:p>
            <a:pPr algn="ctr">
              <a:lnSpc>
                <a:spcPts val="4730"/>
              </a:lnSpc>
              <a:spcBef>
                <a:spcPct val="0"/>
              </a:spcBef>
            </a:pPr>
            <a:r>
              <a:rPr lang="en-US" sz="3378">
                <a:solidFill>
                  <a:srgbClr val="FF3131"/>
                </a:solidFill>
                <a:latin typeface="Noticia Text Bold Italics"/>
              </a:rPr>
              <a:t>çeşitli iş arama yöntemlerini bilmesi, etkili bir özgeçmiş</a:t>
            </a:r>
          </a:p>
          <a:p>
            <a:pPr algn="ctr">
              <a:lnSpc>
                <a:spcPts val="4730"/>
              </a:lnSpc>
              <a:spcBef>
                <a:spcPct val="0"/>
              </a:spcBef>
            </a:pPr>
            <a:r>
              <a:rPr lang="en-US" sz="3378">
                <a:solidFill>
                  <a:srgbClr val="FF3131"/>
                </a:solidFill>
                <a:latin typeface="Noticia Text Bold Italics"/>
              </a:rPr>
              <a:t>yazması ve iş mülakatlarında başarılı olmanın yollarını</a:t>
            </a:r>
          </a:p>
          <a:p>
            <a:pPr algn="ctr">
              <a:lnSpc>
                <a:spcPts val="4730"/>
              </a:lnSpc>
              <a:spcBef>
                <a:spcPct val="0"/>
              </a:spcBef>
            </a:pPr>
            <a:r>
              <a:rPr lang="en-US" sz="3378">
                <a:solidFill>
                  <a:srgbClr val="FF3131"/>
                </a:solidFill>
                <a:latin typeface="Noticia Text Bold Italics"/>
              </a:rPr>
              <a:t>bilmesi</a:t>
            </a:r>
            <a:r>
              <a:rPr lang="en-US" sz="3378">
                <a:solidFill>
                  <a:srgbClr val="231F20"/>
                </a:solidFill>
                <a:latin typeface="Noticia Text Bold"/>
              </a:rPr>
              <a:t> gerekir. Bu süreçte de anne ve babalar olarak</a:t>
            </a:r>
          </a:p>
          <a:p>
            <a:pPr algn="ctr">
              <a:lnSpc>
                <a:spcPts val="4730"/>
              </a:lnSpc>
              <a:spcBef>
                <a:spcPct val="0"/>
              </a:spcBef>
            </a:pPr>
            <a:r>
              <a:rPr lang="en-US" sz="3378">
                <a:solidFill>
                  <a:srgbClr val="231F20"/>
                </a:solidFill>
                <a:latin typeface="Noticia Text Bold"/>
              </a:rPr>
              <a:t>çocuğunuza yardım etmelisiniz.</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FAD1B4">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Freeform 5"/>
          <p:cNvSpPr/>
          <p:nvPr/>
        </p:nvSpPr>
        <p:spPr>
          <a:xfrm>
            <a:off x="14602261" y="0"/>
            <a:ext cx="3685739" cy="4213502"/>
          </a:xfrm>
          <a:custGeom>
            <a:avLst/>
            <a:gdLst/>
            <a:ahLst/>
            <a:cxnLst/>
            <a:rect l="l" t="t" r="r" b="b"/>
            <a:pathLst>
              <a:path w="3685739" h="4213502">
                <a:moveTo>
                  <a:pt x="0" y="0"/>
                </a:moveTo>
                <a:lnTo>
                  <a:pt x="3685739" y="0"/>
                </a:lnTo>
                <a:lnTo>
                  <a:pt x="3685739" y="4213502"/>
                </a:lnTo>
                <a:lnTo>
                  <a:pt x="0" y="4213502"/>
                </a:lnTo>
                <a:lnTo>
                  <a:pt x="0" y="0"/>
                </a:lnTo>
                <a:close/>
              </a:path>
            </a:pathLst>
          </a:custGeom>
          <a:blipFill>
            <a:blip r:embed="rId2"/>
            <a:stretch>
              <a:fillRect l="-7159" r="-7159"/>
            </a:stretch>
          </a:blipFill>
        </p:spPr>
      </p:sp>
      <p:sp>
        <p:nvSpPr>
          <p:cNvPr id="6" name="TextBox 6"/>
          <p:cNvSpPr txBox="1"/>
          <p:nvPr/>
        </p:nvSpPr>
        <p:spPr>
          <a:xfrm>
            <a:off x="3351244" y="4299227"/>
            <a:ext cx="11585512" cy="1774272"/>
          </a:xfrm>
          <a:prstGeom prst="rect">
            <a:avLst/>
          </a:prstGeom>
        </p:spPr>
        <p:txBody>
          <a:bodyPr lIns="0" tIns="0" rIns="0" bIns="0" rtlCol="0" anchor="t">
            <a:spAutoFit/>
          </a:bodyPr>
          <a:lstStyle/>
          <a:p>
            <a:pPr algn="ctr">
              <a:lnSpc>
                <a:spcPts val="4603"/>
              </a:lnSpc>
              <a:spcBef>
                <a:spcPct val="0"/>
              </a:spcBef>
            </a:pPr>
            <a:r>
              <a:rPr lang="en-US" sz="4603">
                <a:solidFill>
                  <a:srgbClr val="231F20"/>
                </a:solidFill>
                <a:latin typeface="Eczar Semi-Bold"/>
              </a:rPr>
              <a:t>Meslek kararı, insanoğlunun yaşamı boyunca verdiği en önemli kararlardan biri.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077911" y="372296"/>
            <a:ext cx="1689100" cy="18731078"/>
            <a:chOff x="0" y="0"/>
            <a:chExt cx="444866" cy="4933288"/>
          </a:xfrm>
        </p:grpSpPr>
        <p:sp>
          <p:nvSpPr>
            <p:cNvPr id="3" name="Freeform 3"/>
            <p:cNvSpPr/>
            <p:nvPr/>
          </p:nvSpPr>
          <p:spPr>
            <a:xfrm>
              <a:off x="0" y="0"/>
              <a:ext cx="444866" cy="4933288"/>
            </a:xfrm>
            <a:custGeom>
              <a:avLst/>
              <a:gdLst/>
              <a:ahLst/>
              <a:cxnLst/>
              <a:rect l="l" t="t" r="r" b="b"/>
              <a:pathLst>
                <a:path w="444866" h="4933288">
                  <a:moveTo>
                    <a:pt x="0" y="0"/>
                  </a:moveTo>
                  <a:lnTo>
                    <a:pt x="444866" y="0"/>
                  </a:lnTo>
                  <a:lnTo>
                    <a:pt x="444866" y="4933288"/>
                  </a:lnTo>
                  <a:lnTo>
                    <a:pt x="0" y="4933288"/>
                  </a:lnTo>
                  <a:close/>
                </a:path>
              </a:pathLst>
            </a:custGeom>
            <a:solidFill>
              <a:srgbClr val="A385A3"/>
            </a:solidFill>
          </p:spPr>
        </p:sp>
        <p:sp>
          <p:nvSpPr>
            <p:cNvPr id="4" name="TextBox 4"/>
            <p:cNvSpPr txBox="1"/>
            <p:nvPr/>
          </p:nvSpPr>
          <p:spPr>
            <a:xfrm>
              <a:off x="0" y="-57150"/>
              <a:ext cx="444866" cy="4990438"/>
            </a:xfrm>
            <a:prstGeom prst="rect">
              <a:avLst/>
            </a:prstGeom>
          </p:spPr>
          <p:txBody>
            <a:bodyPr lIns="50800" tIns="50800" rIns="50800" bIns="50800" rtlCol="0" anchor="ctr"/>
            <a:lstStyle/>
            <a:p>
              <a:pPr algn="ctr">
                <a:lnSpc>
                  <a:spcPts val="3150"/>
                </a:lnSpc>
              </a:pPr>
              <a:endParaRPr/>
            </a:p>
          </p:txBody>
        </p:sp>
      </p:grpSp>
      <p:grpSp>
        <p:nvGrpSpPr>
          <p:cNvPr id="5" name="Group 5"/>
          <p:cNvGrpSpPr/>
          <p:nvPr/>
        </p:nvGrpSpPr>
        <p:grpSpPr>
          <a:xfrm>
            <a:off x="16751300" y="8893285"/>
            <a:ext cx="2210021" cy="1689100"/>
            <a:chOff x="0" y="0"/>
            <a:chExt cx="582063" cy="444866"/>
          </a:xfrm>
        </p:grpSpPr>
        <p:sp>
          <p:nvSpPr>
            <p:cNvPr id="6" name="Freeform 6"/>
            <p:cNvSpPr/>
            <p:nvPr/>
          </p:nvSpPr>
          <p:spPr>
            <a:xfrm>
              <a:off x="0" y="0"/>
              <a:ext cx="582063" cy="444866"/>
            </a:xfrm>
            <a:custGeom>
              <a:avLst/>
              <a:gdLst/>
              <a:ahLst/>
              <a:cxnLst/>
              <a:rect l="l" t="t" r="r" b="b"/>
              <a:pathLst>
                <a:path w="582063" h="444866">
                  <a:moveTo>
                    <a:pt x="0" y="0"/>
                  </a:moveTo>
                  <a:lnTo>
                    <a:pt x="582063" y="0"/>
                  </a:lnTo>
                  <a:lnTo>
                    <a:pt x="582063" y="444866"/>
                  </a:lnTo>
                  <a:lnTo>
                    <a:pt x="0" y="444866"/>
                  </a:lnTo>
                  <a:close/>
                </a:path>
              </a:pathLst>
            </a:custGeom>
            <a:solidFill>
              <a:srgbClr val="CCADCC"/>
            </a:solidFill>
          </p:spPr>
        </p:sp>
        <p:sp>
          <p:nvSpPr>
            <p:cNvPr id="7" name="TextBox 7"/>
            <p:cNvSpPr txBox="1"/>
            <p:nvPr/>
          </p:nvSpPr>
          <p:spPr>
            <a:xfrm>
              <a:off x="0" y="-57150"/>
              <a:ext cx="582063" cy="502016"/>
            </a:xfrm>
            <a:prstGeom prst="rect">
              <a:avLst/>
            </a:prstGeom>
          </p:spPr>
          <p:txBody>
            <a:bodyPr lIns="50800" tIns="50800" rIns="50800" bIns="50800" rtlCol="0" anchor="ctr"/>
            <a:lstStyle/>
            <a:p>
              <a:pPr algn="ctr">
                <a:lnSpc>
                  <a:spcPts val="3150"/>
                </a:lnSpc>
              </a:pPr>
              <a:endParaRPr/>
            </a:p>
          </p:txBody>
        </p:sp>
      </p:grpSp>
      <p:grpSp>
        <p:nvGrpSpPr>
          <p:cNvPr id="8" name="Group 8"/>
          <p:cNvGrpSpPr/>
          <p:nvPr/>
        </p:nvGrpSpPr>
        <p:grpSpPr>
          <a:xfrm rot="-5400000">
            <a:off x="8934529" y="-9181389"/>
            <a:ext cx="1689100" cy="19558158"/>
            <a:chOff x="0" y="0"/>
            <a:chExt cx="444866" cy="5151120"/>
          </a:xfrm>
        </p:grpSpPr>
        <p:sp>
          <p:nvSpPr>
            <p:cNvPr id="9" name="Freeform 9"/>
            <p:cNvSpPr/>
            <p:nvPr/>
          </p:nvSpPr>
          <p:spPr>
            <a:xfrm>
              <a:off x="0" y="0"/>
              <a:ext cx="444866" cy="5151120"/>
            </a:xfrm>
            <a:custGeom>
              <a:avLst/>
              <a:gdLst/>
              <a:ahLst/>
              <a:cxnLst/>
              <a:rect l="l" t="t" r="r" b="b"/>
              <a:pathLst>
                <a:path w="444866" h="5151120">
                  <a:moveTo>
                    <a:pt x="0" y="0"/>
                  </a:moveTo>
                  <a:lnTo>
                    <a:pt x="444866" y="0"/>
                  </a:lnTo>
                  <a:lnTo>
                    <a:pt x="444866" y="5151120"/>
                  </a:lnTo>
                  <a:lnTo>
                    <a:pt x="0" y="5151120"/>
                  </a:lnTo>
                  <a:close/>
                </a:path>
              </a:pathLst>
            </a:custGeom>
            <a:solidFill>
              <a:srgbClr val="FAD1B4"/>
            </a:solidFill>
          </p:spPr>
        </p:sp>
        <p:sp>
          <p:nvSpPr>
            <p:cNvPr id="10" name="TextBox 10"/>
            <p:cNvSpPr txBox="1"/>
            <p:nvPr/>
          </p:nvSpPr>
          <p:spPr>
            <a:xfrm>
              <a:off x="0" y="-57150"/>
              <a:ext cx="444866" cy="5208270"/>
            </a:xfrm>
            <a:prstGeom prst="rect">
              <a:avLst/>
            </a:prstGeom>
          </p:spPr>
          <p:txBody>
            <a:bodyPr lIns="50800" tIns="50800" rIns="50800" bIns="50800" rtlCol="0" anchor="ctr"/>
            <a:lstStyle/>
            <a:p>
              <a:pPr algn="ctr">
                <a:lnSpc>
                  <a:spcPts val="3150"/>
                </a:lnSpc>
              </a:pPr>
              <a:endParaRPr/>
            </a:p>
          </p:txBody>
        </p:sp>
      </p:grpSp>
      <p:grpSp>
        <p:nvGrpSpPr>
          <p:cNvPr id="11" name="Group 11"/>
          <p:cNvGrpSpPr/>
          <p:nvPr/>
        </p:nvGrpSpPr>
        <p:grpSpPr>
          <a:xfrm rot="-10800000">
            <a:off x="-939168" y="-246860"/>
            <a:ext cx="2475868" cy="1689100"/>
            <a:chOff x="0" y="0"/>
            <a:chExt cx="652080" cy="444866"/>
          </a:xfrm>
        </p:grpSpPr>
        <p:sp>
          <p:nvSpPr>
            <p:cNvPr id="12" name="Freeform 12"/>
            <p:cNvSpPr/>
            <p:nvPr/>
          </p:nvSpPr>
          <p:spPr>
            <a:xfrm>
              <a:off x="0" y="0"/>
              <a:ext cx="652080" cy="444866"/>
            </a:xfrm>
            <a:custGeom>
              <a:avLst/>
              <a:gdLst/>
              <a:ahLst/>
              <a:cxnLst/>
              <a:rect l="l" t="t" r="r" b="b"/>
              <a:pathLst>
                <a:path w="652080" h="444866">
                  <a:moveTo>
                    <a:pt x="0" y="0"/>
                  </a:moveTo>
                  <a:lnTo>
                    <a:pt x="652080" y="0"/>
                  </a:lnTo>
                  <a:lnTo>
                    <a:pt x="652080" y="444866"/>
                  </a:lnTo>
                  <a:lnTo>
                    <a:pt x="0" y="444866"/>
                  </a:lnTo>
                  <a:close/>
                </a:path>
              </a:pathLst>
            </a:custGeom>
            <a:solidFill>
              <a:srgbClr val="F8E2D3"/>
            </a:solidFill>
          </p:spPr>
        </p:sp>
        <p:sp>
          <p:nvSpPr>
            <p:cNvPr id="13" name="TextBox 13"/>
            <p:cNvSpPr txBox="1"/>
            <p:nvPr/>
          </p:nvSpPr>
          <p:spPr>
            <a:xfrm>
              <a:off x="0" y="-57150"/>
              <a:ext cx="652080" cy="502016"/>
            </a:xfrm>
            <a:prstGeom prst="rect">
              <a:avLst/>
            </a:prstGeom>
          </p:spPr>
          <p:txBody>
            <a:bodyPr lIns="50800" tIns="50800" rIns="50800" bIns="50800" rtlCol="0" anchor="ctr"/>
            <a:lstStyle/>
            <a:p>
              <a:pPr algn="ctr">
                <a:lnSpc>
                  <a:spcPts val="3150"/>
                </a:lnSpc>
              </a:pPr>
              <a:endParaRPr/>
            </a:p>
          </p:txBody>
        </p:sp>
      </p:grpSp>
      <p:sp>
        <p:nvSpPr>
          <p:cNvPr id="14" name="Freeform 14"/>
          <p:cNvSpPr/>
          <p:nvPr/>
        </p:nvSpPr>
        <p:spPr>
          <a:xfrm>
            <a:off x="14307910" y="0"/>
            <a:ext cx="3926713" cy="3926713"/>
          </a:xfrm>
          <a:custGeom>
            <a:avLst/>
            <a:gdLst/>
            <a:ahLst/>
            <a:cxnLst/>
            <a:rect l="l" t="t" r="r" b="b"/>
            <a:pathLst>
              <a:path w="3926713" h="3926713">
                <a:moveTo>
                  <a:pt x="0" y="0"/>
                </a:moveTo>
                <a:lnTo>
                  <a:pt x="3926712" y="0"/>
                </a:lnTo>
                <a:lnTo>
                  <a:pt x="3926712" y="3926713"/>
                </a:lnTo>
                <a:lnTo>
                  <a:pt x="0" y="3926713"/>
                </a:lnTo>
                <a:lnTo>
                  <a:pt x="0" y="0"/>
                </a:lnTo>
                <a:close/>
              </a:path>
            </a:pathLst>
          </a:custGeom>
          <a:blipFill>
            <a:blip r:embed="rId2"/>
            <a:stretch>
              <a:fillRect/>
            </a:stretch>
          </a:blipFill>
        </p:spPr>
      </p:sp>
      <p:sp>
        <p:nvSpPr>
          <p:cNvPr id="15" name="TextBox 15"/>
          <p:cNvSpPr txBox="1"/>
          <p:nvPr/>
        </p:nvSpPr>
        <p:spPr>
          <a:xfrm>
            <a:off x="1320655" y="4064128"/>
            <a:ext cx="14950611" cy="2034401"/>
          </a:xfrm>
          <a:prstGeom prst="rect">
            <a:avLst/>
          </a:prstGeom>
        </p:spPr>
        <p:txBody>
          <a:bodyPr lIns="0" tIns="0" rIns="0" bIns="0" rtlCol="0" anchor="t">
            <a:spAutoFit/>
          </a:bodyPr>
          <a:lstStyle/>
          <a:p>
            <a:pPr algn="l">
              <a:lnSpc>
                <a:spcPts val="5467"/>
              </a:lnSpc>
              <a:spcBef>
                <a:spcPct val="0"/>
              </a:spcBef>
            </a:pPr>
            <a:r>
              <a:rPr lang="en-US" sz="3905">
                <a:solidFill>
                  <a:srgbClr val="231F20"/>
                </a:solidFill>
                <a:latin typeface="Noticia Text"/>
              </a:rPr>
              <a:t>Bir çok konuda olduğu gibi kariyer planlaması yapma ve gerçekçi stratejiler uygulama süreçlerinde de gençler ailelerinin desteğine ihtiyaç duyuyor.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FAD1B4">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3377836" y="2898208"/>
            <a:ext cx="11585512" cy="4596847"/>
          </a:xfrm>
          <a:prstGeom prst="rect">
            <a:avLst/>
          </a:prstGeom>
        </p:spPr>
        <p:txBody>
          <a:bodyPr lIns="0" tIns="0" rIns="0" bIns="0" rtlCol="0" anchor="t">
            <a:spAutoFit/>
          </a:bodyPr>
          <a:lstStyle/>
          <a:p>
            <a:pPr algn="ctr">
              <a:lnSpc>
                <a:spcPts val="3603"/>
              </a:lnSpc>
            </a:pPr>
            <a:r>
              <a:rPr lang="en-US" sz="3603">
                <a:solidFill>
                  <a:srgbClr val="231F20"/>
                </a:solidFill>
                <a:latin typeface="Eczar Semi-Bold"/>
              </a:rPr>
              <a:t>“Çocuğa yardım etmek isteyenlerimizin ince gözlemlere, gösterişli yorumlara ihtiyacı yoktur. Yeter ki çocuğa yardım etmeyi gerçekten istesin ve sağduyuyla* donatılmış olsunlar.” </a:t>
            </a:r>
          </a:p>
          <a:p>
            <a:pPr algn="ctr">
              <a:lnSpc>
                <a:spcPts val="3603"/>
              </a:lnSpc>
            </a:pPr>
            <a:endParaRPr lang="en-US" sz="3603">
              <a:solidFill>
                <a:srgbClr val="231F20"/>
              </a:solidFill>
              <a:latin typeface="Eczar Semi-Bold"/>
            </a:endParaRPr>
          </a:p>
          <a:p>
            <a:pPr algn="ctr">
              <a:lnSpc>
                <a:spcPts val="3603"/>
              </a:lnSpc>
            </a:pPr>
            <a:r>
              <a:rPr lang="en-US" sz="3603">
                <a:solidFill>
                  <a:srgbClr val="231F20"/>
                </a:solidFill>
                <a:latin typeface="Eczar Semi-Bold"/>
              </a:rPr>
              <a:t>Maria Montessori(20.YY)</a:t>
            </a:r>
          </a:p>
          <a:p>
            <a:pPr algn="ctr">
              <a:lnSpc>
                <a:spcPts val="3603"/>
              </a:lnSpc>
            </a:pPr>
            <a:endParaRPr lang="en-US" sz="3603">
              <a:solidFill>
                <a:srgbClr val="231F20"/>
              </a:solidFill>
              <a:latin typeface="Eczar Semi-Bold"/>
            </a:endParaRPr>
          </a:p>
          <a:p>
            <a:pPr algn="ctr">
              <a:lnSpc>
                <a:spcPts val="3603"/>
              </a:lnSpc>
            </a:pPr>
            <a:endParaRPr lang="en-US" sz="3603">
              <a:solidFill>
                <a:srgbClr val="231F20"/>
              </a:solidFill>
              <a:latin typeface="Eczar Semi-Bold"/>
            </a:endParaRPr>
          </a:p>
          <a:p>
            <a:pPr algn="ctr">
              <a:lnSpc>
                <a:spcPts val="3603"/>
              </a:lnSpc>
              <a:spcBef>
                <a:spcPct val="0"/>
              </a:spcBef>
            </a:pPr>
            <a:r>
              <a:rPr lang="en-US" sz="3603">
                <a:solidFill>
                  <a:srgbClr val="231F20"/>
                </a:solidFill>
                <a:latin typeface="Eczar Semi-Bold"/>
              </a:rPr>
              <a:t> *Sağduyu: Doğru, akla uygun yargılar verme yeteneği, aklıselim, hissiselim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077911" y="372296"/>
            <a:ext cx="1689100" cy="18731078"/>
            <a:chOff x="0" y="0"/>
            <a:chExt cx="444866" cy="4933288"/>
          </a:xfrm>
        </p:grpSpPr>
        <p:sp>
          <p:nvSpPr>
            <p:cNvPr id="3" name="Freeform 3"/>
            <p:cNvSpPr/>
            <p:nvPr/>
          </p:nvSpPr>
          <p:spPr>
            <a:xfrm>
              <a:off x="0" y="0"/>
              <a:ext cx="444866" cy="4933288"/>
            </a:xfrm>
            <a:custGeom>
              <a:avLst/>
              <a:gdLst/>
              <a:ahLst/>
              <a:cxnLst/>
              <a:rect l="l" t="t" r="r" b="b"/>
              <a:pathLst>
                <a:path w="444866" h="4933288">
                  <a:moveTo>
                    <a:pt x="0" y="0"/>
                  </a:moveTo>
                  <a:lnTo>
                    <a:pt x="444866" y="0"/>
                  </a:lnTo>
                  <a:lnTo>
                    <a:pt x="444866" y="4933288"/>
                  </a:lnTo>
                  <a:lnTo>
                    <a:pt x="0" y="4933288"/>
                  </a:lnTo>
                  <a:close/>
                </a:path>
              </a:pathLst>
            </a:custGeom>
            <a:solidFill>
              <a:srgbClr val="A385A3"/>
            </a:solidFill>
          </p:spPr>
        </p:sp>
        <p:sp>
          <p:nvSpPr>
            <p:cNvPr id="4" name="TextBox 4"/>
            <p:cNvSpPr txBox="1"/>
            <p:nvPr/>
          </p:nvSpPr>
          <p:spPr>
            <a:xfrm>
              <a:off x="0" y="-57150"/>
              <a:ext cx="444866" cy="4990438"/>
            </a:xfrm>
            <a:prstGeom prst="rect">
              <a:avLst/>
            </a:prstGeom>
          </p:spPr>
          <p:txBody>
            <a:bodyPr lIns="50800" tIns="50800" rIns="50800" bIns="50800" rtlCol="0" anchor="ctr"/>
            <a:lstStyle/>
            <a:p>
              <a:pPr algn="ctr">
                <a:lnSpc>
                  <a:spcPts val="3150"/>
                </a:lnSpc>
              </a:pPr>
              <a:endParaRPr/>
            </a:p>
          </p:txBody>
        </p:sp>
      </p:grpSp>
      <p:grpSp>
        <p:nvGrpSpPr>
          <p:cNvPr id="5" name="Group 5"/>
          <p:cNvGrpSpPr/>
          <p:nvPr/>
        </p:nvGrpSpPr>
        <p:grpSpPr>
          <a:xfrm>
            <a:off x="16751300" y="8893285"/>
            <a:ext cx="2210021" cy="1689100"/>
            <a:chOff x="0" y="0"/>
            <a:chExt cx="582063" cy="444866"/>
          </a:xfrm>
        </p:grpSpPr>
        <p:sp>
          <p:nvSpPr>
            <p:cNvPr id="6" name="Freeform 6"/>
            <p:cNvSpPr/>
            <p:nvPr/>
          </p:nvSpPr>
          <p:spPr>
            <a:xfrm>
              <a:off x="0" y="0"/>
              <a:ext cx="582063" cy="444866"/>
            </a:xfrm>
            <a:custGeom>
              <a:avLst/>
              <a:gdLst/>
              <a:ahLst/>
              <a:cxnLst/>
              <a:rect l="l" t="t" r="r" b="b"/>
              <a:pathLst>
                <a:path w="582063" h="444866">
                  <a:moveTo>
                    <a:pt x="0" y="0"/>
                  </a:moveTo>
                  <a:lnTo>
                    <a:pt x="582063" y="0"/>
                  </a:lnTo>
                  <a:lnTo>
                    <a:pt x="582063" y="444866"/>
                  </a:lnTo>
                  <a:lnTo>
                    <a:pt x="0" y="444866"/>
                  </a:lnTo>
                  <a:close/>
                </a:path>
              </a:pathLst>
            </a:custGeom>
            <a:solidFill>
              <a:srgbClr val="CCADCC"/>
            </a:solidFill>
          </p:spPr>
        </p:sp>
        <p:sp>
          <p:nvSpPr>
            <p:cNvPr id="7" name="TextBox 7"/>
            <p:cNvSpPr txBox="1"/>
            <p:nvPr/>
          </p:nvSpPr>
          <p:spPr>
            <a:xfrm>
              <a:off x="0" y="-57150"/>
              <a:ext cx="582063" cy="502016"/>
            </a:xfrm>
            <a:prstGeom prst="rect">
              <a:avLst/>
            </a:prstGeom>
          </p:spPr>
          <p:txBody>
            <a:bodyPr lIns="50800" tIns="50800" rIns="50800" bIns="50800" rtlCol="0" anchor="ctr"/>
            <a:lstStyle/>
            <a:p>
              <a:pPr algn="ctr">
                <a:lnSpc>
                  <a:spcPts val="3150"/>
                </a:lnSpc>
              </a:pPr>
              <a:endParaRPr/>
            </a:p>
          </p:txBody>
        </p:sp>
      </p:grpSp>
      <p:grpSp>
        <p:nvGrpSpPr>
          <p:cNvPr id="8" name="Group 8"/>
          <p:cNvGrpSpPr/>
          <p:nvPr/>
        </p:nvGrpSpPr>
        <p:grpSpPr>
          <a:xfrm rot="-5400000">
            <a:off x="8934529" y="-9181389"/>
            <a:ext cx="1689100" cy="19558158"/>
            <a:chOff x="0" y="0"/>
            <a:chExt cx="444866" cy="5151120"/>
          </a:xfrm>
        </p:grpSpPr>
        <p:sp>
          <p:nvSpPr>
            <p:cNvPr id="9" name="Freeform 9"/>
            <p:cNvSpPr/>
            <p:nvPr/>
          </p:nvSpPr>
          <p:spPr>
            <a:xfrm>
              <a:off x="0" y="0"/>
              <a:ext cx="444866" cy="5151120"/>
            </a:xfrm>
            <a:custGeom>
              <a:avLst/>
              <a:gdLst/>
              <a:ahLst/>
              <a:cxnLst/>
              <a:rect l="l" t="t" r="r" b="b"/>
              <a:pathLst>
                <a:path w="444866" h="5151120">
                  <a:moveTo>
                    <a:pt x="0" y="0"/>
                  </a:moveTo>
                  <a:lnTo>
                    <a:pt x="444866" y="0"/>
                  </a:lnTo>
                  <a:lnTo>
                    <a:pt x="444866" y="5151120"/>
                  </a:lnTo>
                  <a:lnTo>
                    <a:pt x="0" y="5151120"/>
                  </a:lnTo>
                  <a:close/>
                </a:path>
              </a:pathLst>
            </a:custGeom>
            <a:solidFill>
              <a:srgbClr val="FAD1B4"/>
            </a:solidFill>
          </p:spPr>
        </p:sp>
        <p:sp>
          <p:nvSpPr>
            <p:cNvPr id="10" name="TextBox 10"/>
            <p:cNvSpPr txBox="1"/>
            <p:nvPr/>
          </p:nvSpPr>
          <p:spPr>
            <a:xfrm>
              <a:off x="0" y="-57150"/>
              <a:ext cx="444866" cy="5208270"/>
            </a:xfrm>
            <a:prstGeom prst="rect">
              <a:avLst/>
            </a:prstGeom>
          </p:spPr>
          <p:txBody>
            <a:bodyPr lIns="50800" tIns="50800" rIns="50800" bIns="50800" rtlCol="0" anchor="ctr"/>
            <a:lstStyle/>
            <a:p>
              <a:pPr algn="ctr">
                <a:lnSpc>
                  <a:spcPts val="3150"/>
                </a:lnSpc>
              </a:pPr>
              <a:endParaRPr/>
            </a:p>
          </p:txBody>
        </p:sp>
      </p:grpSp>
      <p:grpSp>
        <p:nvGrpSpPr>
          <p:cNvPr id="11" name="Group 11"/>
          <p:cNvGrpSpPr/>
          <p:nvPr/>
        </p:nvGrpSpPr>
        <p:grpSpPr>
          <a:xfrm rot="-10800000">
            <a:off x="-939168" y="-246860"/>
            <a:ext cx="2475868" cy="1689100"/>
            <a:chOff x="0" y="0"/>
            <a:chExt cx="652080" cy="444866"/>
          </a:xfrm>
        </p:grpSpPr>
        <p:sp>
          <p:nvSpPr>
            <p:cNvPr id="12" name="Freeform 12"/>
            <p:cNvSpPr/>
            <p:nvPr/>
          </p:nvSpPr>
          <p:spPr>
            <a:xfrm>
              <a:off x="0" y="0"/>
              <a:ext cx="652080" cy="444866"/>
            </a:xfrm>
            <a:custGeom>
              <a:avLst/>
              <a:gdLst/>
              <a:ahLst/>
              <a:cxnLst/>
              <a:rect l="l" t="t" r="r" b="b"/>
              <a:pathLst>
                <a:path w="652080" h="444866">
                  <a:moveTo>
                    <a:pt x="0" y="0"/>
                  </a:moveTo>
                  <a:lnTo>
                    <a:pt x="652080" y="0"/>
                  </a:lnTo>
                  <a:lnTo>
                    <a:pt x="652080" y="444866"/>
                  </a:lnTo>
                  <a:lnTo>
                    <a:pt x="0" y="444866"/>
                  </a:lnTo>
                  <a:close/>
                </a:path>
              </a:pathLst>
            </a:custGeom>
            <a:solidFill>
              <a:srgbClr val="F8E2D3"/>
            </a:solidFill>
          </p:spPr>
        </p:sp>
        <p:sp>
          <p:nvSpPr>
            <p:cNvPr id="13" name="TextBox 13"/>
            <p:cNvSpPr txBox="1"/>
            <p:nvPr/>
          </p:nvSpPr>
          <p:spPr>
            <a:xfrm>
              <a:off x="0" y="-57150"/>
              <a:ext cx="652080" cy="502016"/>
            </a:xfrm>
            <a:prstGeom prst="rect">
              <a:avLst/>
            </a:prstGeom>
          </p:spPr>
          <p:txBody>
            <a:bodyPr lIns="50800" tIns="50800" rIns="50800" bIns="50800" rtlCol="0" anchor="ctr"/>
            <a:lstStyle/>
            <a:p>
              <a:pPr algn="ctr">
                <a:lnSpc>
                  <a:spcPts val="3150"/>
                </a:lnSpc>
              </a:pPr>
              <a:endParaRPr/>
            </a:p>
          </p:txBody>
        </p:sp>
      </p:grpSp>
      <p:sp>
        <p:nvSpPr>
          <p:cNvPr id="14" name="Freeform 14"/>
          <p:cNvSpPr/>
          <p:nvPr/>
        </p:nvSpPr>
        <p:spPr>
          <a:xfrm>
            <a:off x="0" y="0"/>
            <a:ext cx="3303506" cy="3303506"/>
          </a:xfrm>
          <a:custGeom>
            <a:avLst/>
            <a:gdLst/>
            <a:ahLst/>
            <a:cxnLst/>
            <a:rect l="l" t="t" r="r" b="b"/>
            <a:pathLst>
              <a:path w="3303506" h="3303506">
                <a:moveTo>
                  <a:pt x="0" y="0"/>
                </a:moveTo>
                <a:lnTo>
                  <a:pt x="3303506" y="0"/>
                </a:lnTo>
                <a:lnTo>
                  <a:pt x="3303506" y="3303506"/>
                </a:lnTo>
                <a:lnTo>
                  <a:pt x="0" y="3303506"/>
                </a:lnTo>
                <a:lnTo>
                  <a:pt x="0" y="0"/>
                </a:lnTo>
                <a:close/>
              </a:path>
            </a:pathLst>
          </a:custGeom>
          <a:blipFill>
            <a:blip r:embed="rId2"/>
            <a:stretch>
              <a:fillRect/>
            </a:stretch>
          </a:blipFill>
        </p:spPr>
      </p:sp>
      <p:sp>
        <p:nvSpPr>
          <p:cNvPr id="15" name="Freeform 15"/>
          <p:cNvSpPr/>
          <p:nvPr/>
        </p:nvSpPr>
        <p:spPr>
          <a:xfrm>
            <a:off x="15051456" y="4733598"/>
            <a:ext cx="3236544" cy="5422409"/>
          </a:xfrm>
          <a:custGeom>
            <a:avLst/>
            <a:gdLst/>
            <a:ahLst/>
            <a:cxnLst/>
            <a:rect l="l" t="t" r="r" b="b"/>
            <a:pathLst>
              <a:path w="3236544" h="5422409">
                <a:moveTo>
                  <a:pt x="0" y="0"/>
                </a:moveTo>
                <a:lnTo>
                  <a:pt x="3236544" y="0"/>
                </a:lnTo>
                <a:lnTo>
                  <a:pt x="3236544" y="5422409"/>
                </a:lnTo>
                <a:lnTo>
                  <a:pt x="0" y="5422409"/>
                </a:lnTo>
                <a:lnTo>
                  <a:pt x="0" y="0"/>
                </a:lnTo>
                <a:close/>
              </a:path>
            </a:pathLst>
          </a:custGeom>
          <a:blipFill>
            <a:blip r:embed="rId3"/>
            <a:stretch>
              <a:fillRect l="-44158" t="-10420" r="-40836"/>
            </a:stretch>
          </a:blipFill>
        </p:spPr>
      </p:sp>
      <p:sp>
        <p:nvSpPr>
          <p:cNvPr id="16" name="TextBox 16"/>
          <p:cNvSpPr txBox="1"/>
          <p:nvPr/>
        </p:nvSpPr>
        <p:spPr>
          <a:xfrm>
            <a:off x="3921092" y="3961639"/>
            <a:ext cx="10002738" cy="1647827"/>
          </a:xfrm>
          <a:prstGeom prst="rect">
            <a:avLst/>
          </a:prstGeom>
        </p:spPr>
        <p:txBody>
          <a:bodyPr lIns="0" tIns="0" rIns="0" bIns="0" rtlCol="0" anchor="t">
            <a:spAutoFit/>
          </a:bodyPr>
          <a:lstStyle/>
          <a:p>
            <a:pPr algn="ctr">
              <a:lnSpc>
                <a:spcPts val="6749"/>
              </a:lnSpc>
              <a:spcBef>
                <a:spcPct val="0"/>
              </a:spcBef>
            </a:pPr>
            <a:r>
              <a:rPr lang="en-US" sz="4499">
                <a:solidFill>
                  <a:srgbClr val="000000"/>
                </a:solidFill>
                <a:latin typeface="Noticia Text"/>
              </a:rPr>
              <a:t>Bazı meslekler silinip, yeni meslekler</a:t>
            </a:r>
          </a:p>
          <a:p>
            <a:pPr algn="ctr">
              <a:lnSpc>
                <a:spcPts val="6749"/>
              </a:lnSpc>
              <a:spcBef>
                <a:spcPct val="0"/>
              </a:spcBef>
            </a:pPr>
            <a:r>
              <a:rPr lang="en-US" sz="4499">
                <a:solidFill>
                  <a:srgbClr val="000000"/>
                </a:solidFill>
                <a:latin typeface="Noticia Text"/>
              </a:rPr>
              <a:t>doğacak.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sp>
        <p:nvSpPr>
          <p:cNvPr id="2" name="Freeform 2"/>
          <p:cNvSpPr/>
          <p:nvPr/>
        </p:nvSpPr>
        <p:spPr>
          <a:xfrm rot="-5400000">
            <a:off x="154188" y="-4253626"/>
            <a:ext cx="15543267" cy="20724356"/>
          </a:xfrm>
          <a:custGeom>
            <a:avLst/>
            <a:gdLst/>
            <a:ahLst/>
            <a:cxnLst/>
            <a:rect l="l" t="t" r="r" b="b"/>
            <a:pathLst>
              <a:path w="15543267" h="20724356">
                <a:moveTo>
                  <a:pt x="0" y="0"/>
                </a:moveTo>
                <a:lnTo>
                  <a:pt x="15543267" y="0"/>
                </a:lnTo>
                <a:lnTo>
                  <a:pt x="15543267" y="20724356"/>
                </a:lnTo>
                <a:lnTo>
                  <a:pt x="0" y="207243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899965" y="2170468"/>
            <a:ext cx="20087931" cy="5946063"/>
            <a:chOff x="0" y="0"/>
            <a:chExt cx="7137594" cy="2112741"/>
          </a:xfrm>
        </p:grpSpPr>
        <p:sp>
          <p:nvSpPr>
            <p:cNvPr id="4" name="Freeform 4"/>
            <p:cNvSpPr/>
            <p:nvPr/>
          </p:nvSpPr>
          <p:spPr>
            <a:xfrm>
              <a:off x="0" y="0"/>
              <a:ext cx="7137595" cy="2112741"/>
            </a:xfrm>
            <a:custGeom>
              <a:avLst/>
              <a:gdLst/>
              <a:ahLst/>
              <a:cxnLst/>
              <a:rect l="l" t="t" r="r" b="b"/>
              <a:pathLst>
                <a:path w="7137595" h="2112741">
                  <a:moveTo>
                    <a:pt x="7708" y="0"/>
                  </a:moveTo>
                  <a:lnTo>
                    <a:pt x="7129887" y="0"/>
                  </a:lnTo>
                  <a:cubicBezTo>
                    <a:pt x="7134144" y="0"/>
                    <a:pt x="7137595" y="3451"/>
                    <a:pt x="7137595" y="7708"/>
                  </a:cubicBezTo>
                  <a:lnTo>
                    <a:pt x="7137595" y="2105033"/>
                  </a:lnTo>
                  <a:cubicBezTo>
                    <a:pt x="7137595" y="2107077"/>
                    <a:pt x="7136782" y="2109038"/>
                    <a:pt x="7135337" y="2110483"/>
                  </a:cubicBezTo>
                  <a:cubicBezTo>
                    <a:pt x="7133892" y="2111928"/>
                    <a:pt x="7131931" y="2112741"/>
                    <a:pt x="7129887" y="2112741"/>
                  </a:cubicBezTo>
                  <a:lnTo>
                    <a:pt x="7708" y="2112741"/>
                  </a:lnTo>
                  <a:cubicBezTo>
                    <a:pt x="3451" y="2112741"/>
                    <a:pt x="0" y="2109290"/>
                    <a:pt x="0" y="2105033"/>
                  </a:cubicBezTo>
                  <a:lnTo>
                    <a:pt x="0" y="7708"/>
                  </a:lnTo>
                  <a:cubicBezTo>
                    <a:pt x="0" y="5664"/>
                    <a:pt x="812" y="3703"/>
                    <a:pt x="2258" y="2258"/>
                  </a:cubicBezTo>
                  <a:cubicBezTo>
                    <a:pt x="3703" y="812"/>
                    <a:pt x="5664" y="0"/>
                    <a:pt x="7708" y="0"/>
                  </a:cubicBezTo>
                  <a:close/>
                </a:path>
              </a:pathLst>
            </a:custGeom>
            <a:solidFill>
              <a:srgbClr val="FFFBEF">
                <a:alpha val="76863"/>
              </a:srgbClr>
            </a:solidFill>
            <a:ln cap="sq">
              <a:noFill/>
              <a:prstDash val="solid"/>
              <a:miter/>
            </a:ln>
          </p:spPr>
        </p:sp>
        <p:sp>
          <p:nvSpPr>
            <p:cNvPr id="5" name="TextBox 5"/>
            <p:cNvSpPr txBox="1"/>
            <p:nvPr/>
          </p:nvSpPr>
          <p:spPr>
            <a:xfrm>
              <a:off x="0" y="-28575"/>
              <a:ext cx="7137594" cy="2141316"/>
            </a:xfrm>
            <a:prstGeom prst="rect">
              <a:avLst/>
            </a:prstGeom>
          </p:spPr>
          <p:txBody>
            <a:bodyPr lIns="30996" tIns="30996" rIns="30996" bIns="30996" rtlCol="0" anchor="ctr"/>
            <a:lstStyle/>
            <a:p>
              <a:pPr algn="ctr">
                <a:lnSpc>
                  <a:spcPts val="2228"/>
                </a:lnSpc>
              </a:pPr>
              <a:endParaRPr/>
            </a:p>
          </p:txBody>
        </p:sp>
      </p:grpSp>
      <p:grpSp>
        <p:nvGrpSpPr>
          <p:cNvPr id="6" name="Group 6"/>
          <p:cNvGrpSpPr/>
          <p:nvPr/>
        </p:nvGrpSpPr>
        <p:grpSpPr>
          <a:xfrm>
            <a:off x="-490239" y="2675578"/>
            <a:ext cx="19268478" cy="4935845"/>
            <a:chOff x="0" y="0"/>
            <a:chExt cx="5074826" cy="1299976"/>
          </a:xfrm>
        </p:grpSpPr>
        <p:sp>
          <p:nvSpPr>
            <p:cNvPr id="7" name="Freeform 7"/>
            <p:cNvSpPr/>
            <p:nvPr/>
          </p:nvSpPr>
          <p:spPr>
            <a:xfrm>
              <a:off x="0" y="0"/>
              <a:ext cx="5074826" cy="1299975"/>
            </a:xfrm>
            <a:custGeom>
              <a:avLst/>
              <a:gdLst/>
              <a:ahLst/>
              <a:cxnLst/>
              <a:rect l="l" t="t" r="r" b="b"/>
              <a:pathLst>
                <a:path w="5074826" h="1299975">
                  <a:moveTo>
                    <a:pt x="0" y="0"/>
                  </a:moveTo>
                  <a:lnTo>
                    <a:pt x="5074826" y="0"/>
                  </a:lnTo>
                  <a:lnTo>
                    <a:pt x="5074826" y="1299975"/>
                  </a:lnTo>
                  <a:lnTo>
                    <a:pt x="0" y="1299975"/>
                  </a:lnTo>
                  <a:close/>
                </a:path>
              </a:pathLst>
            </a:custGeom>
            <a:solidFill>
              <a:srgbClr val="E6EEF1"/>
            </a:solidFill>
          </p:spPr>
        </p:sp>
        <p:sp>
          <p:nvSpPr>
            <p:cNvPr id="8" name="TextBox 8"/>
            <p:cNvSpPr txBox="1"/>
            <p:nvPr/>
          </p:nvSpPr>
          <p:spPr>
            <a:xfrm>
              <a:off x="0" y="-38100"/>
              <a:ext cx="5074826" cy="133807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431818" y="3088704"/>
            <a:ext cx="19268478" cy="4198569"/>
            <a:chOff x="0" y="0"/>
            <a:chExt cx="5074826" cy="1105796"/>
          </a:xfrm>
        </p:grpSpPr>
        <p:sp>
          <p:nvSpPr>
            <p:cNvPr id="10" name="Freeform 10"/>
            <p:cNvSpPr/>
            <p:nvPr/>
          </p:nvSpPr>
          <p:spPr>
            <a:xfrm>
              <a:off x="0" y="0"/>
              <a:ext cx="5074826" cy="1105796"/>
            </a:xfrm>
            <a:custGeom>
              <a:avLst/>
              <a:gdLst/>
              <a:ahLst/>
              <a:cxnLst/>
              <a:rect l="l" t="t" r="r" b="b"/>
              <a:pathLst>
                <a:path w="5074826" h="1105796">
                  <a:moveTo>
                    <a:pt x="0" y="0"/>
                  </a:moveTo>
                  <a:lnTo>
                    <a:pt x="5074826" y="0"/>
                  </a:lnTo>
                  <a:lnTo>
                    <a:pt x="5074826" y="1105796"/>
                  </a:lnTo>
                  <a:lnTo>
                    <a:pt x="0" y="1105796"/>
                  </a:lnTo>
                  <a:close/>
                </a:path>
              </a:pathLst>
            </a:custGeom>
            <a:solidFill>
              <a:srgbClr val="FFFBEF"/>
            </a:solidFill>
          </p:spPr>
        </p:sp>
        <p:sp>
          <p:nvSpPr>
            <p:cNvPr id="11" name="TextBox 11"/>
            <p:cNvSpPr txBox="1"/>
            <p:nvPr/>
          </p:nvSpPr>
          <p:spPr>
            <a:xfrm>
              <a:off x="0" y="-38100"/>
              <a:ext cx="5074826" cy="1143896"/>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3003057" y="4027562"/>
            <a:ext cx="12398728" cy="2501829"/>
          </a:xfrm>
          <a:prstGeom prst="rect">
            <a:avLst/>
          </a:prstGeom>
        </p:spPr>
        <p:txBody>
          <a:bodyPr lIns="0" tIns="0" rIns="0" bIns="0" rtlCol="0" anchor="t">
            <a:spAutoFit/>
          </a:bodyPr>
          <a:lstStyle/>
          <a:p>
            <a:pPr marL="0" lvl="0" indent="0" algn="ctr">
              <a:lnSpc>
                <a:spcPts val="9622"/>
              </a:lnSpc>
            </a:pPr>
            <a:r>
              <a:rPr lang="en-US" sz="9622">
                <a:solidFill>
                  <a:srgbClr val="231F20"/>
                </a:solidFill>
                <a:latin typeface="Eczar Semi-Bold"/>
              </a:rPr>
              <a:t>Kariyer ve Kariyer Planlama Nedir?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CCADCC">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3351244" y="3299419"/>
            <a:ext cx="11585512" cy="3764362"/>
          </a:xfrm>
          <a:prstGeom prst="rect">
            <a:avLst/>
          </a:prstGeom>
        </p:spPr>
        <p:txBody>
          <a:bodyPr lIns="0" tIns="0" rIns="0" bIns="0" rtlCol="0" anchor="t">
            <a:spAutoFit/>
          </a:bodyPr>
          <a:lstStyle/>
          <a:p>
            <a:pPr algn="ctr">
              <a:lnSpc>
                <a:spcPts val="4203"/>
              </a:lnSpc>
              <a:spcBef>
                <a:spcPct val="0"/>
              </a:spcBef>
            </a:pPr>
            <a:r>
              <a:rPr lang="en-US" sz="4203">
                <a:solidFill>
                  <a:srgbClr val="231F20"/>
                </a:solidFill>
                <a:latin typeface="Eczar Semi-Bold"/>
              </a:rPr>
              <a:t>Kariyer; bir kişinin çalışma yaşamıyla ilgili beceriler geliştirmesine, başarısına ve işin gereklerini yerine getirmesine yardım eden, ücret karşılığında veya ücretsiz olarak kazanılan bir dizi deneyimdir. Kariyer planlaması ise bu sürecin rastgele değil, belli bir plan çerçevesinde gerçekleştirilmesidir.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FAD1B4">
                <a:alpha val="58824"/>
              </a:srgbClr>
            </a:solidFill>
            <a:ln cap="sq">
              <a:noFill/>
              <a:prstDash val="solid"/>
              <a:miter/>
            </a:ln>
          </p:spPr>
        </p:sp>
        <p:sp>
          <p:nvSpPr>
            <p:cNvPr id="4" name="TextBox 4"/>
            <p:cNvSpPr txBox="1"/>
            <p:nvPr/>
          </p:nvSpPr>
          <p:spPr>
            <a:xfrm>
              <a:off x="0" y="-47625"/>
              <a:ext cx="4508494" cy="2476663"/>
            </a:xfrm>
            <a:prstGeom prst="rect">
              <a:avLst/>
            </a:prstGeom>
          </p:spPr>
          <p:txBody>
            <a:bodyPr lIns="50800" tIns="50800" rIns="50800" bIns="50800" rtlCol="0" anchor="ctr"/>
            <a:lstStyle/>
            <a:p>
              <a:pPr marL="0" lvl="0" indent="0" algn="ctr">
                <a:lnSpc>
                  <a:spcPts val="3779"/>
                </a:lnSpc>
                <a:spcBef>
                  <a:spcPct val="0"/>
                </a:spcBef>
              </a:pPr>
              <a:endParaRPr/>
            </a:p>
          </p:txBody>
        </p:sp>
      </p:grpSp>
      <p:sp>
        <p:nvSpPr>
          <p:cNvPr id="5" name="Freeform 5"/>
          <p:cNvSpPr/>
          <p:nvPr/>
        </p:nvSpPr>
        <p:spPr>
          <a:xfrm>
            <a:off x="-46221" y="-24928"/>
            <a:ext cx="4008283" cy="4008283"/>
          </a:xfrm>
          <a:custGeom>
            <a:avLst/>
            <a:gdLst/>
            <a:ahLst/>
            <a:cxnLst/>
            <a:rect l="l" t="t" r="r" b="b"/>
            <a:pathLst>
              <a:path w="4008283" h="4008283">
                <a:moveTo>
                  <a:pt x="0" y="0"/>
                </a:moveTo>
                <a:lnTo>
                  <a:pt x="4008283" y="0"/>
                </a:lnTo>
                <a:lnTo>
                  <a:pt x="4008283" y="4008283"/>
                </a:lnTo>
                <a:lnTo>
                  <a:pt x="0" y="4008283"/>
                </a:lnTo>
                <a:lnTo>
                  <a:pt x="0" y="0"/>
                </a:lnTo>
                <a:close/>
              </a:path>
            </a:pathLst>
          </a:custGeom>
          <a:blipFill>
            <a:blip r:embed="rId2"/>
            <a:stretch>
              <a:fillRect/>
            </a:stretch>
          </a:blipFill>
        </p:spPr>
      </p:sp>
      <p:sp>
        <p:nvSpPr>
          <p:cNvPr id="6" name="TextBox 6"/>
          <p:cNvSpPr txBox="1"/>
          <p:nvPr/>
        </p:nvSpPr>
        <p:spPr>
          <a:xfrm>
            <a:off x="6379023" y="2335369"/>
            <a:ext cx="5264053" cy="695995"/>
          </a:xfrm>
          <a:prstGeom prst="rect">
            <a:avLst/>
          </a:prstGeom>
        </p:spPr>
        <p:txBody>
          <a:bodyPr lIns="0" tIns="0" rIns="0" bIns="0" rtlCol="0" anchor="t">
            <a:spAutoFit/>
          </a:bodyPr>
          <a:lstStyle/>
          <a:p>
            <a:pPr algn="ctr">
              <a:lnSpc>
                <a:spcPts val="1839"/>
              </a:lnSpc>
            </a:pPr>
            <a:r>
              <a:rPr lang="en-US" sz="3678">
                <a:solidFill>
                  <a:srgbClr val="231F20"/>
                </a:solidFill>
                <a:latin typeface="Noticia Text Bold"/>
              </a:rPr>
              <a:t>Kariyer Planlama</a:t>
            </a:r>
          </a:p>
          <a:p>
            <a:pPr algn="ctr">
              <a:lnSpc>
                <a:spcPts val="1839"/>
              </a:lnSpc>
            </a:pPr>
            <a:endParaRPr lang="en-US" sz="3678">
              <a:solidFill>
                <a:srgbClr val="231F20"/>
              </a:solidFill>
              <a:latin typeface="Noticia Text Bold"/>
            </a:endParaRPr>
          </a:p>
          <a:p>
            <a:pPr marL="0" lvl="0" indent="0" algn="ctr">
              <a:lnSpc>
                <a:spcPts val="1489"/>
              </a:lnSpc>
            </a:pPr>
            <a:r>
              <a:rPr lang="en-US" sz="2978">
                <a:solidFill>
                  <a:srgbClr val="231F20"/>
                </a:solidFill>
                <a:latin typeface="Noticia Text Bold"/>
              </a:rPr>
              <a:t> Süreci Nasıl Olmalıdır?</a:t>
            </a:r>
          </a:p>
        </p:txBody>
      </p:sp>
      <p:sp>
        <p:nvSpPr>
          <p:cNvPr id="7" name="TextBox 7"/>
          <p:cNvSpPr txBox="1"/>
          <p:nvPr/>
        </p:nvSpPr>
        <p:spPr>
          <a:xfrm>
            <a:off x="3360837" y="3907155"/>
            <a:ext cx="11566327" cy="3223261"/>
          </a:xfrm>
          <a:prstGeom prst="rect">
            <a:avLst/>
          </a:prstGeom>
        </p:spPr>
        <p:txBody>
          <a:bodyPr lIns="0" tIns="0" rIns="0" bIns="0" rtlCol="0" anchor="t">
            <a:spAutoFit/>
          </a:bodyPr>
          <a:lstStyle/>
          <a:p>
            <a:pPr algn="ctr">
              <a:lnSpc>
                <a:spcPts val="4349"/>
              </a:lnSpc>
              <a:spcBef>
                <a:spcPct val="0"/>
              </a:spcBef>
            </a:pPr>
            <a:r>
              <a:rPr lang="en-US" sz="2899">
                <a:solidFill>
                  <a:srgbClr val="000000"/>
                </a:solidFill>
                <a:latin typeface="Noticia Text Bold"/>
              </a:rPr>
              <a:t>Kariyer planlama süreci; basitçe ifade edecek olursak;</a:t>
            </a:r>
          </a:p>
          <a:p>
            <a:pPr algn="ctr">
              <a:lnSpc>
                <a:spcPts val="4349"/>
              </a:lnSpc>
              <a:spcBef>
                <a:spcPct val="0"/>
              </a:spcBef>
            </a:pPr>
            <a:r>
              <a:rPr lang="en-US" sz="2899">
                <a:solidFill>
                  <a:srgbClr val="000000"/>
                </a:solidFill>
                <a:latin typeface="Noticia Text Bold"/>
              </a:rPr>
              <a:t>1) Öğrencinin kendisini tanıması,</a:t>
            </a:r>
          </a:p>
          <a:p>
            <a:pPr algn="ctr">
              <a:lnSpc>
                <a:spcPts val="4349"/>
              </a:lnSpc>
              <a:spcBef>
                <a:spcPct val="0"/>
              </a:spcBef>
            </a:pPr>
            <a:r>
              <a:rPr lang="en-US" sz="2899">
                <a:solidFill>
                  <a:srgbClr val="000000"/>
                </a:solidFill>
                <a:latin typeface="Noticia Text Bold"/>
              </a:rPr>
              <a:t>2) Eğitim programları ve meslekler hakkında bilgi sahibi olması,</a:t>
            </a:r>
          </a:p>
          <a:p>
            <a:pPr algn="ctr">
              <a:lnSpc>
                <a:spcPts val="4349"/>
              </a:lnSpc>
              <a:spcBef>
                <a:spcPct val="0"/>
              </a:spcBef>
            </a:pPr>
            <a:r>
              <a:rPr lang="en-US" sz="2899">
                <a:solidFill>
                  <a:srgbClr val="000000"/>
                </a:solidFill>
                <a:latin typeface="Noticia Text Bold"/>
              </a:rPr>
              <a:t>3) En uygun alternatifin seçilmesi,</a:t>
            </a:r>
          </a:p>
          <a:p>
            <a:pPr algn="ctr">
              <a:lnSpc>
                <a:spcPts val="4349"/>
              </a:lnSpc>
              <a:spcBef>
                <a:spcPct val="0"/>
              </a:spcBef>
            </a:pPr>
            <a:r>
              <a:rPr lang="en-US" sz="2899">
                <a:solidFill>
                  <a:srgbClr val="000000"/>
                </a:solidFill>
                <a:latin typeface="Noticia Text Bold"/>
              </a:rPr>
              <a:t>4) İstihdam becerilerinin geliştirilerek iş bulmak için çaba</a:t>
            </a:r>
          </a:p>
          <a:p>
            <a:pPr algn="ctr">
              <a:lnSpc>
                <a:spcPts val="4349"/>
              </a:lnSpc>
              <a:spcBef>
                <a:spcPct val="0"/>
              </a:spcBef>
            </a:pPr>
            <a:r>
              <a:rPr lang="en-US" sz="2899">
                <a:solidFill>
                  <a:srgbClr val="000000"/>
                </a:solidFill>
                <a:latin typeface="Noticia Text Bold"/>
              </a:rPr>
              <a:t>gösterilmesi gibi adımlardan oluşuyor.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E6EEF1">
                <a:alpha val="58824"/>
              </a:srgbClr>
            </a:solidFill>
            <a:ln cap="sq">
              <a:noFill/>
              <a:prstDash val="solid"/>
              <a:miter/>
            </a:ln>
          </p:spPr>
        </p:sp>
        <p:sp>
          <p:nvSpPr>
            <p:cNvPr id="4" name="TextBox 4"/>
            <p:cNvSpPr txBox="1"/>
            <p:nvPr/>
          </p:nvSpPr>
          <p:spPr>
            <a:xfrm>
              <a:off x="0" y="-57150"/>
              <a:ext cx="4508494" cy="2486188"/>
            </a:xfrm>
            <a:prstGeom prst="rect">
              <a:avLst/>
            </a:prstGeom>
          </p:spPr>
          <p:txBody>
            <a:bodyPr lIns="50800" tIns="50800" rIns="50800" bIns="50800" rtlCol="0" anchor="ctr"/>
            <a:lstStyle/>
            <a:p>
              <a:pPr marL="0" lvl="0" indent="0" algn="ctr">
                <a:lnSpc>
                  <a:spcPts val="3639"/>
                </a:lnSpc>
                <a:spcBef>
                  <a:spcPct val="0"/>
                </a:spcBef>
              </a:pPr>
              <a:endParaRPr/>
            </a:p>
          </p:txBody>
        </p:sp>
      </p:grpSp>
      <p:sp>
        <p:nvSpPr>
          <p:cNvPr id="5" name="Freeform 5"/>
          <p:cNvSpPr/>
          <p:nvPr/>
        </p:nvSpPr>
        <p:spPr>
          <a:xfrm>
            <a:off x="0" y="6601261"/>
            <a:ext cx="3685739" cy="3685739"/>
          </a:xfrm>
          <a:custGeom>
            <a:avLst/>
            <a:gdLst/>
            <a:ahLst/>
            <a:cxnLst/>
            <a:rect l="l" t="t" r="r" b="b"/>
            <a:pathLst>
              <a:path w="3685739" h="3685739">
                <a:moveTo>
                  <a:pt x="0" y="0"/>
                </a:moveTo>
                <a:lnTo>
                  <a:pt x="3685739" y="0"/>
                </a:lnTo>
                <a:lnTo>
                  <a:pt x="3685739" y="3685739"/>
                </a:lnTo>
                <a:lnTo>
                  <a:pt x="0" y="3685739"/>
                </a:lnTo>
                <a:lnTo>
                  <a:pt x="0" y="0"/>
                </a:lnTo>
                <a:close/>
              </a:path>
            </a:pathLst>
          </a:custGeom>
          <a:blipFill>
            <a:blip r:embed="rId2"/>
            <a:stretch>
              <a:fillRect/>
            </a:stretch>
          </a:blipFill>
        </p:spPr>
      </p:sp>
      <p:sp>
        <p:nvSpPr>
          <p:cNvPr id="6" name="TextBox 6"/>
          <p:cNvSpPr txBox="1"/>
          <p:nvPr/>
        </p:nvSpPr>
        <p:spPr>
          <a:xfrm>
            <a:off x="6511973" y="2371990"/>
            <a:ext cx="5264053" cy="608366"/>
          </a:xfrm>
          <a:prstGeom prst="rect">
            <a:avLst/>
          </a:prstGeom>
        </p:spPr>
        <p:txBody>
          <a:bodyPr lIns="0" tIns="0" rIns="0" bIns="0" rtlCol="0" anchor="t">
            <a:spAutoFit/>
          </a:bodyPr>
          <a:lstStyle/>
          <a:p>
            <a:pPr algn="ctr">
              <a:lnSpc>
                <a:spcPts val="1439"/>
              </a:lnSpc>
            </a:pPr>
            <a:r>
              <a:rPr lang="en-US" sz="2878">
                <a:solidFill>
                  <a:srgbClr val="231F20"/>
                </a:solidFill>
                <a:latin typeface="Noticia Text Bold"/>
              </a:rPr>
              <a:t>1-Öğrencinin Kendini</a:t>
            </a:r>
          </a:p>
          <a:p>
            <a:pPr algn="ctr">
              <a:lnSpc>
                <a:spcPts val="1439"/>
              </a:lnSpc>
            </a:pPr>
            <a:endParaRPr lang="en-US" sz="2878">
              <a:solidFill>
                <a:srgbClr val="231F20"/>
              </a:solidFill>
              <a:latin typeface="Noticia Text Bold"/>
            </a:endParaRPr>
          </a:p>
          <a:p>
            <a:pPr marL="0" lvl="0" indent="0" algn="ctr">
              <a:lnSpc>
                <a:spcPts val="1439"/>
              </a:lnSpc>
            </a:pPr>
            <a:r>
              <a:rPr lang="en-US" sz="2878">
                <a:solidFill>
                  <a:srgbClr val="231F20"/>
                </a:solidFill>
                <a:latin typeface="Noticia Text Bold"/>
              </a:rPr>
              <a:t> Tanıması </a:t>
            </a:r>
          </a:p>
        </p:txBody>
      </p:sp>
      <p:sp>
        <p:nvSpPr>
          <p:cNvPr id="7" name="TextBox 7"/>
          <p:cNvSpPr txBox="1"/>
          <p:nvPr/>
        </p:nvSpPr>
        <p:spPr>
          <a:xfrm>
            <a:off x="4088701" y="3526899"/>
            <a:ext cx="10642402" cy="4457701"/>
          </a:xfrm>
          <a:prstGeom prst="rect">
            <a:avLst/>
          </a:prstGeom>
        </p:spPr>
        <p:txBody>
          <a:bodyPr lIns="0" tIns="0" rIns="0" bIns="0" rtlCol="0" anchor="t">
            <a:spAutoFit/>
          </a:bodyPr>
          <a:lstStyle/>
          <a:p>
            <a:pPr algn="ctr">
              <a:lnSpc>
                <a:spcPts val="4499"/>
              </a:lnSpc>
              <a:spcBef>
                <a:spcPct val="0"/>
              </a:spcBef>
            </a:pPr>
            <a:r>
              <a:rPr lang="en-US" sz="2999">
                <a:solidFill>
                  <a:srgbClr val="231F20"/>
                </a:solidFill>
                <a:latin typeface="Noticia Text Bold"/>
              </a:rPr>
              <a:t>Etkili bir kariyer planlamasının ilk adımı </a:t>
            </a:r>
            <a:r>
              <a:rPr lang="en-US" sz="2999">
                <a:solidFill>
                  <a:srgbClr val="FF3131"/>
                </a:solidFill>
                <a:latin typeface="Noticia Text Bold Italics"/>
              </a:rPr>
              <a:t>kendini</a:t>
            </a:r>
          </a:p>
          <a:p>
            <a:pPr algn="ctr">
              <a:lnSpc>
                <a:spcPts val="4499"/>
              </a:lnSpc>
              <a:spcBef>
                <a:spcPct val="0"/>
              </a:spcBef>
            </a:pPr>
            <a:r>
              <a:rPr lang="en-US" sz="2999">
                <a:solidFill>
                  <a:srgbClr val="FF3131"/>
                </a:solidFill>
                <a:latin typeface="Noticia Text Bold Italics"/>
              </a:rPr>
              <a:t>tanımaktır</a:t>
            </a:r>
            <a:r>
              <a:rPr lang="en-US" sz="2999">
                <a:solidFill>
                  <a:srgbClr val="231F20"/>
                </a:solidFill>
                <a:latin typeface="Noticia Text Bold"/>
              </a:rPr>
              <a:t>. Kendini tanımak demek, hangi alanlarda</a:t>
            </a:r>
          </a:p>
          <a:p>
            <a:pPr algn="ctr">
              <a:lnSpc>
                <a:spcPts val="4499"/>
              </a:lnSpc>
              <a:spcBef>
                <a:spcPct val="0"/>
              </a:spcBef>
            </a:pPr>
            <a:r>
              <a:rPr lang="en-US" sz="2999">
                <a:solidFill>
                  <a:srgbClr val="231F20"/>
                </a:solidFill>
                <a:latin typeface="Noticia Text Bold"/>
              </a:rPr>
              <a:t>daha yetenekli olduğunuzu, hangi faaliyetlerden</a:t>
            </a:r>
          </a:p>
          <a:p>
            <a:pPr algn="ctr">
              <a:lnSpc>
                <a:spcPts val="4499"/>
              </a:lnSpc>
              <a:spcBef>
                <a:spcPct val="0"/>
              </a:spcBef>
            </a:pPr>
            <a:r>
              <a:rPr lang="en-US" sz="2999">
                <a:solidFill>
                  <a:srgbClr val="231F20"/>
                </a:solidFill>
                <a:latin typeface="Noticia Text Bold"/>
              </a:rPr>
              <a:t>hoşlandığınızı, nasıl bir kişilik yapınızın olduğunu,</a:t>
            </a:r>
          </a:p>
          <a:p>
            <a:pPr algn="ctr">
              <a:lnSpc>
                <a:spcPts val="4499"/>
              </a:lnSpc>
              <a:spcBef>
                <a:spcPct val="0"/>
              </a:spcBef>
            </a:pPr>
            <a:r>
              <a:rPr lang="en-US" sz="2999">
                <a:solidFill>
                  <a:srgbClr val="231F20"/>
                </a:solidFill>
                <a:latin typeface="Noticia Text Bold"/>
              </a:rPr>
              <a:t>ekonomik ve psikolojik ihtiyaçlarınızın neler olduğunu</a:t>
            </a:r>
          </a:p>
          <a:p>
            <a:pPr algn="ctr">
              <a:lnSpc>
                <a:spcPts val="4499"/>
              </a:lnSpc>
              <a:spcBef>
                <a:spcPct val="0"/>
              </a:spcBef>
            </a:pPr>
            <a:r>
              <a:rPr lang="en-US" sz="2999">
                <a:solidFill>
                  <a:srgbClr val="231F20"/>
                </a:solidFill>
                <a:latin typeface="Noticia Text Bold"/>
              </a:rPr>
              <a:t>bilmek; kısa ve uzun vadeli kariyer hedeflerinizi</a:t>
            </a:r>
          </a:p>
          <a:p>
            <a:pPr algn="ctr">
              <a:lnSpc>
                <a:spcPts val="4499"/>
              </a:lnSpc>
              <a:spcBef>
                <a:spcPct val="0"/>
              </a:spcBef>
            </a:pPr>
            <a:r>
              <a:rPr lang="en-US" sz="2999">
                <a:solidFill>
                  <a:srgbClr val="231F20"/>
                </a:solidFill>
                <a:latin typeface="Noticia Text Bold"/>
              </a:rPr>
              <a:t>belirlemek; bu hedeflere ulaşmak için var olan kaynak ve</a:t>
            </a:r>
          </a:p>
          <a:p>
            <a:pPr algn="ctr">
              <a:lnSpc>
                <a:spcPts val="4499"/>
              </a:lnSpc>
              <a:spcBef>
                <a:spcPct val="0"/>
              </a:spcBef>
            </a:pPr>
            <a:r>
              <a:rPr lang="en-US" sz="2999">
                <a:solidFill>
                  <a:srgbClr val="231F20"/>
                </a:solidFill>
                <a:latin typeface="Noticia Text Bold"/>
              </a:rPr>
              <a:t>engellerinizin farkında olmak anlamına geliyor.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E6EEF1">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Freeform 5"/>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6" name="TextBox 6"/>
          <p:cNvSpPr txBox="1"/>
          <p:nvPr/>
        </p:nvSpPr>
        <p:spPr>
          <a:xfrm>
            <a:off x="3351244" y="2659340"/>
            <a:ext cx="11585512" cy="5082621"/>
          </a:xfrm>
          <a:prstGeom prst="rect">
            <a:avLst/>
          </a:prstGeom>
        </p:spPr>
        <p:txBody>
          <a:bodyPr lIns="0" tIns="0" rIns="0" bIns="0" rtlCol="0" anchor="t">
            <a:spAutoFit/>
          </a:bodyPr>
          <a:lstStyle/>
          <a:p>
            <a:pPr algn="ctr">
              <a:lnSpc>
                <a:spcPts val="6603"/>
              </a:lnSpc>
            </a:pPr>
            <a:r>
              <a:rPr lang="en-US" sz="6603">
                <a:solidFill>
                  <a:srgbClr val="231F20"/>
                </a:solidFill>
                <a:latin typeface="Eczar Semi-Bold"/>
              </a:rPr>
              <a:t>İlim ilim bilmektir,</a:t>
            </a:r>
          </a:p>
          <a:p>
            <a:pPr algn="ctr">
              <a:lnSpc>
                <a:spcPts val="6603"/>
              </a:lnSpc>
            </a:pPr>
            <a:r>
              <a:rPr lang="en-US" sz="6603">
                <a:solidFill>
                  <a:srgbClr val="231F20"/>
                </a:solidFill>
                <a:latin typeface="Eczar Semi-Bold"/>
              </a:rPr>
              <a:t>İlim kendin bilmektir,</a:t>
            </a:r>
          </a:p>
          <a:p>
            <a:pPr algn="ctr">
              <a:lnSpc>
                <a:spcPts val="6603"/>
              </a:lnSpc>
            </a:pPr>
            <a:r>
              <a:rPr lang="en-US" sz="6603">
                <a:solidFill>
                  <a:srgbClr val="231F20"/>
                </a:solidFill>
                <a:latin typeface="Eczar Semi-Bold"/>
              </a:rPr>
              <a:t>Sen kendini bilmezsen,</a:t>
            </a:r>
          </a:p>
          <a:p>
            <a:pPr algn="ctr">
              <a:lnSpc>
                <a:spcPts val="6603"/>
              </a:lnSpc>
            </a:pPr>
            <a:r>
              <a:rPr lang="en-US" sz="6603">
                <a:solidFill>
                  <a:srgbClr val="231F20"/>
                </a:solidFill>
                <a:latin typeface="Eczar Semi-Bold"/>
              </a:rPr>
              <a:t>Ya bu nice okumaktır.</a:t>
            </a:r>
          </a:p>
          <a:p>
            <a:pPr algn="ctr">
              <a:lnSpc>
                <a:spcPts val="6603"/>
              </a:lnSpc>
            </a:pPr>
            <a:endParaRPr lang="en-US" sz="6603">
              <a:solidFill>
                <a:srgbClr val="231F20"/>
              </a:solidFill>
              <a:latin typeface="Eczar Semi-Bold"/>
            </a:endParaRPr>
          </a:p>
          <a:p>
            <a:pPr algn="ctr">
              <a:lnSpc>
                <a:spcPts val="6603"/>
              </a:lnSpc>
              <a:spcBef>
                <a:spcPct val="0"/>
              </a:spcBef>
            </a:pPr>
            <a:r>
              <a:rPr lang="en-US" sz="6603">
                <a:solidFill>
                  <a:srgbClr val="231F20"/>
                </a:solidFill>
                <a:latin typeface="Eczar Semi-Bold"/>
              </a:rPr>
              <a:t>Yunus Emre(13.YY-Anadolu)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grpSp>
        <p:nvGrpSpPr>
          <p:cNvPr id="2" name="Group 2"/>
          <p:cNvGrpSpPr/>
          <p:nvPr/>
        </p:nvGrpSpPr>
        <p:grpSpPr>
          <a:xfrm>
            <a:off x="611498" y="551918"/>
            <a:ext cx="17118189" cy="9222752"/>
            <a:chOff x="0" y="0"/>
            <a:chExt cx="4508494" cy="2429038"/>
          </a:xfrm>
        </p:grpSpPr>
        <p:sp>
          <p:nvSpPr>
            <p:cNvPr id="3" name="Freeform 3"/>
            <p:cNvSpPr/>
            <p:nvPr/>
          </p:nvSpPr>
          <p:spPr>
            <a:xfrm>
              <a:off x="0" y="0"/>
              <a:ext cx="4508494" cy="2429038"/>
            </a:xfrm>
            <a:custGeom>
              <a:avLst/>
              <a:gdLst/>
              <a:ahLst/>
              <a:cxnLst/>
              <a:rect l="l" t="t" r="r" b="b"/>
              <a:pathLst>
                <a:path w="4508494" h="2429038">
                  <a:moveTo>
                    <a:pt x="0" y="0"/>
                  </a:moveTo>
                  <a:lnTo>
                    <a:pt x="4508494" y="0"/>
                  </a:lnTo>
                  <a:lnTo>
                    <a:pt x="4508494" y="2429038"/>
                  </a:lnTo>
                  <a:lnTo>
                    <a:pt x="0" y="2429038"/>
                  </a:lnTo>
                  <a:close/>
                </a:path>
              </a:pathLst>
            </a:custGeom>
            <a:solidFill>
              <a:srgbClr val="CCADCC">
                <a:alpha val="58824"/>
              </a:srgbClr>
            </a:solidFill>
            <a:ln cap="sq">
              <a:noFill/>
              <a:prstDash val="solid"/>
              <a:miter/>
            </a:ln>
          </p:spPr>
        </p:sp>
        <p:sp>
          <p:nvSpPr>
            <p:cNvPr id="4" name="TextBox 4"/>
            <p:cNvSpPr txBox="1"/>
            <p:nvPr/>
          </p:nvSpPr>
          <p:spPr>
            <a:xfrm>
              <a:off x="0" y="-38100"/>
              <a:ext cx="4508494" cy="246713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6511973" y="4278930"/>
            <a:ext cx="5264053" cy="1957740"/>
          </a:xfrm>
          <a:prstGeom prst="rect">
            <a:avLst/>
          </a:prstGeom>
        </p:spPr>
        <p:txBody>
          <a:bodyPr lIns="0" tIns="0" rIns="0" bIns="0" rtlCol="0" anchor="t">
            <a:spAutoFit/>
          </a:bodyPr>
          <a:lstStyle/>
          <a:p>
            <a:pPr algn="ctr">
              <a:lnSpc>
                <a:spcPts val="1689"/>
              </a:lnSpc>
            </a:pPr>
            <a:r>
              <a:rPr lang="en-US" sz="3378">
                <a:solidFill>
                  <a:srgbClr val="231F20"/>
                </a:solidFill>
                <a:latin typeface="Noticia Text Bold"/>
              </a:rPr>
              <a:t>Anne ve babalar</a:t>
            </a:r>
          </a:p>
          <a:p>
            <a:pPr algn="ctr">
              <a:lnSpc>
                <a:spcPts val="1689"/>
              </a:lnSpc>
            </a:pPr>
            <a:endParaRPr lang="en-US" sz="3378">
              <a:solidFill>
                <a:srgbClr val="231F20"/>
              </a:solidFill>
              <a:latin typeface="Noticia Text Bold"/>
            </a:endParaRPr>
          </a:p>
          <a:p>
            <a:pPr algn="ctr">
              <a:lnSpc>
                <a:spcPts val="1689"/>
              </a:lnSpc>
            </a:pPr>
            <a:r>
              <a:rPr lang="en-US" sz="3378">
                <a:solidFill>
                  <a:srgbClr val="231F20"/>
                </a:solidFill>
                <a:latin typeface="Noticia Text Bold"/>
              </a:rPr>
              <a:t>çocuklarının</a:t>
            </a:r>
          </a:p>
          <a:p>
            <a:pPr algn="ctr">
              <a:lnSpc>
                <a:spcPts val="1689"/>
              </a:lnSpc>
            </a:pPr>
            <a:r>
              <a:rPr lang="en-US" sz="3378">
                <a:solidFill>
                  <a:srgbClr val="231F20"/>
                </a:solidFill>
                <a:latin typeface="Noticia Text Bold"/>
              </a:rPr>
              <a:t> </a:t>
            </a:r>
          </a:p>
          <a:p>
            <a:pPr algn="ctr">
              <a:lnSpc>
                <a:spcPts val="1689"/>
              </a:lnSpc>
            </a:pPr>
            <a:r>
              <a:rPr lang="en-US" sz="3378">
                <a:solidFill>
                  <a:srgbClr val="231F20"/>
                </a:solidFill>
                <a:latin typeface="Noticia Text Bold"/>
              </a:rPr>
              <a:t>kendilerini </a:t>
            </a:r>
          </a:p>
          <a:p>
            <a:pPr algn="ctr">
              <a:lnSpc>
                <a:spcPts val="1689"/>
              </a:lnSpc>
            </a:pPr>
            <a:endParaRPr lang="en-US" sz="3378">
              <a:solidFill>
                <a:srgbClr val="231F20"/>
              </a:solidFill>
              <a:latin typeface="Noticia Text Bold"/>
            </a:endParaRPr>
          </a:p>
          <a:p>
            <a:pPr algn="ctr">
              <a:lnSpc>
                <a:spcPts val="1689"/>
              </a:lnSpc>
            </a:pPr>
            <a:r>
              <a:rPr lang="en-US" sz="3378">
                <a:solidFill>
                  <a:srgbClr val="231F20"/>
                </a:solidFill>
                <a:latin typeface="Noticia Text Bold"/>
              </a:rPr>
              <a:t>tanımalarına şu şekilde</a:t>
            </a:r>
          </a:p>
          <a:p>
            <a:pPr algn="ctr">
              <a:lnSpc>
                <a:spcPts val="1689"/>
              </a:lnSpc>
            </a:pPr>
            <a:endParaRPr lang="en-US" sz="3378">
              <a:solidFill>
                <a:srgbClr val="231F20"/>
              </a:solidFill>
              <a:latin typeface="Noticia Text Bold"/>
            </a:endParaRPr>
          </a:p>
          <a:p>
            <a:pPr marL="0" lvl="0" indent="0" algn="ctr">
              <a:lnSpc>
                <a:spcPts val="1689"/>
              </a:lnSpc>
            </a:pPr>
            <a:r>
              <a:rPr lang="en-US" sz="3378">
                <a:solidFill>
                  <a:srgbClr val="231F20"/>
                </a:solidFill>
                <a:latin typeface="Noticia Text Bold"/>
              </a:rPr>
              <a:t> yardımcı olabilir: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794</Words>
  <Application>Microsoft Office PowerPoint</Application>
  <PresentationFormat>Özel</PresentationFormat>
  <Paragraphs>140</Paragraphs>
  <Slides>20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Noticia Text Bold</vt:lpstr>
      <vt:lpstr>Arial</vt:lpstr>
      <vt:lpstr>Noticia Text</vt:lpstr>
      <vt:lpstr>Noticia Text Bold Italics</vt:lpstr>
      <vt:lpstr>Calibri</vt:lpstr>
      <vt:lpstr>Eczar Semi-Bold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Conjunctions, Prepositions, and Interjections Language Review Game Presentation in Pastel Simple Style </dc:title>
  <cp:lastModifiedBy>MSI</cp:lastModifiedBy>
  <cp:revision>2</cp:revision>
  <dcterms:created xsi:type="dcterms:W3CDTF">2006-08-16T00:00:00Z</dcterms:created>
  <dcterms:modified xsi:type="dcterms:W3CDTF">2023-12-11T09:30:09Z</dcterms:modified>
  <dc:identifier>DAF1_n7Ei4o</dc:identifier>
</cp:coreProperties>
</file>